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Inter" panose="02000503000000020004" pitchFamily="2" charset="0"/>
      <p:regular r:id="rId37"/>
      <p:bold r:id="rId38"/>
    </p:embeddedFont>
    <p:embeddedFont>
      <p:font typeface="Inter Bold" panose="02000503000000020004" pitchFamily="2" charset="0"/>
      <p:regular r:id="rId39"/>
      <p:bold r:id="rId40"/>
    </p:embeddedFont>
    <p:embeddedFont>
      <p:font typeface="Inter Italics"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1728" autoAdjust="0"/>
  </p:normalViewPr>
  <p:slideViewPr>
    <p:cSldViewPr>
      <p:cViewPr varScale="1">
        <p:scale>
          <a:sx n="42" d="100"/>
          <a:sy n="42" d="100"/>
        </p:scale>
        <p:origin x="1421"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8.png"/><Relationship Id="rId18" Type="http://schemas.openxmlformats.org/officeDocument/2006/relationships/image" Target="../media/image36.sv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15.png"/><Relationship Id="rId12" Type="http://schemas.openxmlformats.org/officeDocument/2006/relationships/image" Target="../media/image30.svg"/><Relationship Id="rId17" Type="http://schemas.openxmlformats.org/officeDocument/2006/relationships/image" Target="../media/image20.png"/><Relationship Id="rId2" Type="http://schemas.openxmlformats.org/officeDocument/2006/relationships/notesSlide" Target="../notesSlides/notesSlide13.xml"/><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7.png"/><Relationship Id="rId24" Type="http://schemas.openxmlformats.org/officeDocument/2006/relationships/hyperlink" Target="https://www.bundeskanzleramt.gv.at/themen/europa-aktuell/von-der-leyens-green-deal-fuer-europa.html" TargetMode="External"/><Relationship Id="rId5" Type="http://schemas.openxmlformats.org/officeDocument/2006/relationships/image" Target="../media/image14.png"/><Relationship Id="rId15" Type="http://schemas.openxmlformats.org/officeDocument/2006/relationships/image" Target="../media/image19.png"/><Relationship Id="rId23" Type="http://schemas.openxmlformats.org/officeDocument/2006/relationships/image" Target="../media/image41.svg"/><Relationship Id="rId10" Type="http://schemas.openxmlformats.org/officeDocument/2006/relationships/image" Target="../media/image28.svg"/><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16.png"/><Relationship Id="rId14" Type="http://schemas.openxmlformats.org/officeDocument/2006/relationships/image" Target="../media/image32.svg"/><Relationship Id="rId22"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4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28.png"/><Relationship Id="rId10" Type="http://schemas.openxmlformats.org/officeDocument/2006/relationships/image" Target="../media/image52.svg"/><Relationship Id="rId4" Type="http://schemas.openxmlformats.org/officeDocument/2006/relationships/image" Target="../media/image3.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2.sv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56.svg"/><Relationship Id="rId12" Type="http://schemas.openxmlformats.org/officeDocument/2006/relationships/image" Target="../media/image36.png"/><Relationship Id="rId17" Type="http://schemas.openxmlformats.org/officeDocument/2006/relationships/image" Target="../media/image66.svg"/><Relationship Id="rId2" Type="http://schemas.openxmlformats.org/officeDocument/2006/relationships/notesSlide" Target="../notesSlides/notesSlide19.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0.svg"/><Relationship Id="rId5" Type="http://schemas.openxmlformats.org/officeDocument/2006/relationships/image" Target="../media/image32.png"/><Relationship Id="rId15" Type="http://schemas.openxmlformats.org/officeDocument/2006/relationships/image" Target="../media/image64.svg"/><Relationship Id="rId10" Type="http://schemas.openxmlformats.org/officeDocument/2006/relationships/image" Target="../media/image35.png"/><Relationship Id="rId19" Type="http://schemas.openxmlformats.org/officeDocument/2006/relationships/image" Target="../media/image68.svg"/><Relationship Id="rId4" Type="http://schemas.openxmlformats.org/officeDocument/2006/relationships/image" Target="../media/image3.png"/><Relationship Id="rId9" Type="http://schemas.openxmlformats.org/officeDocument/2006/relationships/image" Target="../media/image58.sv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2.png"/><Relationship Id="rId12" Type="http://schemas.openxmlformats.org/officeDocument/2006/relationships/image" Target="../media/image77.svg"/><Relationship Id="rId2" Type="http://schemas.openxmlformats.org/officeDocument/2006/relationships/notesSlide" Target="../notesSlides/notesSlide21.xml"/><Relationship Id="rId16"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6.png"/><Relationship Id="rId10" Type="http://schemas.openxmlformats.org/officeDocument/2006/relationships/image" Target="../media/image75.svg"/><Relationship Id="rId4" Type="http://schemas.openxmlformats.org/officeDocument/2006/relationships/image" Target="../media/image3.png"/><Relationship Id="rId9" Type="http://schemas.openxmlformats.org/officeDocument/2006/relationships/image" Target="../media/image43.png"/><Relationship Id="rId14" Type="http://schemas.openxmlformats.org/officeDocument/2006/relationships/image" Target="../media/image79.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ey.com/de_at/news/2023/04/ey-studie-klimaschutz-und-nachhaltigkeit-im-oesterreichischen-mittelstand-2023" TargetMode="External"/><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5" b="-9255"/>
            </a:stretch>
          </a:blipFill>
        </p:spPr>
      </p:sp>
      <p:grpSp>
        <p:nvGrpSpPr>
          <p:cNvPr id="3" name="Group 3"/>
          <p:cNvGrpSpPr/>
          <p:nvPr/>
        </p:nvGrpSpPr>
        <p:grpSpPr>
          <a:xfrm>
            <a:off x="-30863" y="0"/>
            <a:ext cx="18318863" cy="10287000"/>
            <a:chOff x="0" y="0"/>
            <a:chExt cx="33092099" cy="18582946"/>
          </a:xfrm>
        </p:grpSpPr>
        <p:sp>
          <p:nvSpPr>
            <p:cNvPr id="4" name="Freeform 4"/>
            <p:cNvSpPr/>
            <p:nvPr/>
          </p:nvSpPr>
          <p:spPr>
            <a:xfrm>
              <a:off x="0" y="0"/>
              <a:ext cx="33092101" cy="18582945"/>
            </a:xfrm>
            <a:custGeom>
              <a:avLst/>
              <a:gdLst/>
              <a:ahLst/>
              <a:cxnLst/>
              <a:rect l="l" t="t" r="r" b="b"/>
              <a:pathLst>
                <a:path w="33092101" h="18582945">
                  <a:moveTo>
                    <a:pt x="0" y="0"/>
                  </a:moveTo>
                  <a:lnTo>
                    <a:pt x="33092101" y="0"/>
                  </a:lnTo>
                  <a:lnTo>
                    <a:pt x="33092101" y="18582945"/>
                  </a:lnTo>
                  <a:lnTo>
                    <a:pt x="0" y="18582945"/>
                  </a:lnTo>
                  <a:close/>
                </a:path>
              </a:pathLst>
            </a:custGeom>
            <a:solidFill>
              <a:srgbClr val="000000">
                <a:alpha val="46667"/>
              </a:srgbClr>
            </a:solidFill>
          </p:spPr>
        </p:sp>
        <p:sp>
          <p:nvSpPr>
            <p:cNvPr id="5" name="TextBox 5"/>
            <p:cNvSpPr txBox="1"/>
            <p:nvPr/>
          </p:nvSpPr>
          <p:spPr>
            <a:xfrm>
              <a:off x="0" y="-9525"/>
              <a:ext cx="33092099" cy="18592471"/>
            </a:xfrm>
            <a:prstGeom prst="rect">
              <a:avLst/>
            </a:prstGeom>
          </p:spPr>
          <p:txBody>
            <a:bodyPr lIns="7575" tIns="7575" rIns="7575" bIns="7575" rtlCol="0" anchor="ctr"/>
            <a:lstStyle/>
            <a:p>
              <a:pPr algn="ctr">
                <a:lnSpc>
                  <a:spcPts val="125"/>
                </a:lnSpc>
              </a:pPr>
              <a:endParaRPr/>
            </a:p>
          </p:txBody>
        </p:sp>
      </p:grpSp>
      <p:sp>
        <p:nvSpPr>
          <p:cNvPr id="6" name="TextBox 6"/>
          <p:cNvSpPr txBox="1"/>
          <p:nvPr/>
        </p:nvSpPr>
        <p:spPr>
          <a:xfrm>
            <a:off x="2362009" y="7279187"/>
            <a:ext cx="13533120" cy="1572387"/>
          </a:xfrm>
          <a:prstGeom prst="rect">
            <a:avLst/>
          </a:prstGeom>
        </p:spPr>
        <p:txBody>
          <a:bodyPr lIns="0" tIns="0" rIns="0" bIns="0" rtlCol="0" anchor="t">
            <a:spAutoFit/>
          </a:bodyPr>
          <a:lstStyle/>
          <a:p>
            <a:pPr algn="ctr">
              <a:lnSpc>
                <a:spcPts val="4103"/>
              </a:lnSpc>
            </a:pPr>
            <a:r>
              <a:rPr lang="en-US" sz="3799">
                <a:solidFill>
                  <a:srgbClr val="FFFFFF"/>
                </a:solidFill>
                <a:latin typeface="Inter"/>
                <a:ea typeface="Inter"/>
                <a:cs typeface="Inter"/>
                <a:sym typeface="Inter"/>
              </a:rPr>
              <a:t>27. August 2024</a:t>
            </a:r>
          </a:p>
          <a:p>
            <a:pPr algn="ctr">
              <a:lnSpc>
                <a:spcPts val="4103"/>
              </a:lnSpc>
            </a:pPr>
            <a:endParaRPr lang="en-US" sz="3799">
              <a:solidFill>
                <a:srgbClr val="FFFFFF"/>
              </a:solidFill>
              <a:latin typeface="Inter"/>
              <a:ea typeface="Inter"/>
              <a:cs typeface="Inter"/>
              <a:sym typeface="Inter"/>
            </a:endParaRPr>
          </a:p>
          <a:p>
            <a:pPr algn="ctr">
              <a:lnSpc>
                <a:spcPts val="4103"/>
              </a:lnSpc>
            </a:pPr>
            <a:r>
              <a:rPr lang="en-US" sz="3799">
                <a:solidFill>
                  <a:srgbClr val="FFFFFF"/>
                </a:solidFill>
                <a:latin typeface="Inter"/>
                <a:ea typeface="Inter"/>
                <a:cs typeface="Inter"/>
                <a:sym typeface="Inter"/>
              </a:rPr>
              <a:t>Hannah Jennewein | respACT</a:t>
            </a:r>
          </a:p>
        </p:txBody>
      </p:sp>
      <p:sp>
        <p:nvSpPr>
          <p:cNvPr id="7" name="TextBox 7"/>
          <p:cNvSpPr txBox="1"/>
          <p:nvPr/>
        </p:nvSpPr>
        <p:spPr>
          <a:xfrm>
            <a:off x="2044487" y="2527936"/>
            <a:ext cx="14199025" cy="3101341"/>
          </a:xfrm>
          <a:prstGeom prst="rect">
            <a:avLst/>
          </a:prstGeom>
        </p:spPr>
        <p:txBody>
          <a:bodyPr lIns="0" tIns="0" rIns="0" bIns="0" rtlCol="0" anchor="t">
            <a:spAutoFit/>
          </a:bodyPr>
          <a:lstStyle/>
          <a:p>
            <a:pPr algn="ctr">
              <a:lnSpc>
                <a:spcPts val="8189"/>
              </a:lnSpc>
            </a:pPr>
            <a:r>
              <a:rPr lang="en-US" sz="6299">
                <a:solidFill>
                  <a:srgbClr val="FFFFFF"/>
                </a:solidFill>
                <a:latin typeface="Inter Bold"/>
                <a:ea typeface="Inter Bold"/>
                <a:cs typeface="Inter Bold"/>
                <a:sym typeface="Inter Bold"/>
              </a:rPr>
              <a:t>Wie kann und soll</a:t>
            </a:r>
          </a:p>
          <a:p>
            <a:pPr algn="ctr">
              <a:lnSpc>
                <a:spcPts val="8189"/>
              </a:lnSpc>
            </a:pPr>
            <a:r>
              <a:rPr lang="en-US" sz="6299">
                <a:solidFill>
                  <a:srgbClr val="FFFFFF"/>
                </a:solidFill>
                <a:latin typeface="Inter Bold"/>
                <a:ea typeface="Inter Bold"/>
                <a:cs typeface="Inter Bold"/>
                <a:sym typeface="Inter Bold"/>
              </a:rPr>
              <a:t>nachhaltiges Wirtschaften für KMU in Österreich aussehen?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3261749" y="1386061"/>
            <a:ext cx="11778741" cy="8529772"/>
          </a:xfrm>
          <a:custGeom>
            <a:avLst/>
            <a:gdLst/>
            <a:ahLst/>
            <a:cxnLst/>
            <a:rect l="l" t="t" r="r" b="b"/>
            <a:pathLst>
              <a:path w="11778741" h="8529772">
                <a:moveTo>
                  <a:pt x="0" y="0"/>
                </a:moveTo>
                <a:lnTo>
                  <a:pt x="11778742" y="0"/>
                </a:lnTo>
                <a:lnTo>
                  <a:pt x="11778742" y="8529772"/>
                </a:lnTo>
                <a:lnTo>
                  <a:pt x="0" y="8529772"/>
                </a:lnTo>
                <a:lnTo>
                  <a:pt x="0" y="0"/>
                </a:lnTo>
                <a:close/>
              </a:path>
            </a:pathLst>
          </a:custGeom>
          <a:blipFill>
            <a:blip r:embed="rId5"/>
            <a:stretch>
              <a:fillRect/>
            </a:stretch>
          </a:blipFill>
        </p:spPr>
      </p:sp>
      <p:sp>
        <p:nvSpPr>
          <p:cNvPr id="5" name="TextBox 5"/>
          <p:cNvSpPr txBox="1"/>
          <p:nvPr/>
        </p:nvSpPr>
        <p:spPr>
          <a:xfrm>
            <a:off x="1028700" y="1028700"/>
            <a:ext cx="13275026" cy="14478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Kreislaufwirtschaft </a:t>
            </a:r>
          </a:p>
          <a:p>
            <a:pPr algn="l">
              <a:lnSpc>
                <a:spcPts val="5759"/>
              </a:lnSpc>
            </a:pPr>
            <a:r>
              <a:rPr lang="en-US" sz="4800">
                <a:solidFill>
                  <a:srgbClr val="494949"/>
                </a:solidFill>
                <a:latin typeface="Inter Bold"/>
                <a:ea typeface="Inter Bold"/>
                <a:cs typeface="Inter Bold"/>
                <a:sym typeface="Inter Bold"/>
              </a:rPr>
              <a:t>als zukunftsfähiges Konzept</a:t>
            </a:r>
          </a:p>
        </p:txBody>
      </p:sp>
      <p:sp>
        <p:nvSpPr>
          <p:cNvPr id="6" name="TextBox 6"/>
          <p:cNvSpPr txBox="1"/>
          <p:nvPr/>
        </p:nvSpPr>
        <p:spPr>
          <a:xfrm>
            <a:off x="4037921" y="9196261"/>
            <a:ext cx="3173664" cy="154814"/>
          </a:xfrm>
          <a:prstGeom prst="rect">
            <a:avLst/>
          </a:prstGeom>
        </p:spPr>
        <p:txBody>
          <a:bodyPr lIns="0" tIns="0" rIns="0" bIns="0" rtlCol="0" anchor="t">
            <a:spAutoFit/>
          </a:bodyPr>
          <a:lstStyle/>
          <a:p>
            <a:pPr algn="ctr">
              <a:lnSpc>
                <a:spcPts val="1220"/>
              </a:lnSpc>
              <a:spcBef>
                <a:spcPct val="0"/>
              </a:spcBef>
            </a:pPr>
            <a:r>
              <a:rPr lang="en-US" sz="1016">
                <a:solidFill>
                  <a:srgbClr val="000000"/>
                </a:solidFill>
                <a:latin typeface="Inter"/>
                <a:ea typeface="Inter"/>
                <a:cs typeface="Inter"/>
                <a:sym typeface="Inter"/>
              </a:rPr>
              <a:t>Kreislaufwirtschaft - Wasser 3.0 (wasserdreinull.de)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rot="5400000">
            <a:off x="2113094" y="2995631"/>
            <a:ext cx="7085843" cy="5757468"/>
          </a:xfrm>
          <a:custGeom>
            <a:avLst/>
            <a:gdLst/>
            <a:ahLst/>
            <a:cxnLst/>
            <a:rect l="l" t="t" r="r" b="b"/>
            <a:pathLst>
              <a:path w="7085843" h="5757468">
                <a:moveTo>
                  <a:pt x="0" y="0"/>
                </a:moveTo>
                <a:lnTo>
                  <a:pt x="7085842" y="0"/>
                </a:lnTo>
                <a:lnTo>
                  <a:pt x="7085842" y="5757468"/>
                </a:lnTo>
                <a:lnTo>
                  <a:pt x="0" y="5757468"/>
                </a:lnTo>
                <a:lnTo>
                  <a:pt x="0" y="0"/>
                </a:lnTo>
                <a:close/>
              </a:path>
            </a:pathLst>
          </a:custGeom>
          <a:blipFill>
            <a:blip r:embed="rId5"/>
            <a:stretch>
              <a:fillRect b="-9944"/>
            </a:stretch>
          </a:blipFill>
        </p:spPr>
      </p:sp>
      <p:grpSp>
        <p:nvGrpSpPr>
          <p:cNvPr id="5" name="Group 5"/>
          <p:cNvGrpSpPr/>
          <p:nvPr/>
        </p:nvGrpSpPr>
        <p:grpSpPr>
          <a:xfrm rot="-5400000">
            <a:off x="5720746" y="4609792"/>
            <a:ext cx="7085843" cy="2529146"/>
            <a:chOff x="0" y="0"/>
            <a:chExt cx="2511484" cy="896423"/>
          </a:xfrm>
        </p:grpSpPr>
        <p:sp>
          <p:nvSpPr>
            <p:cNvPr id="6" name="Freeform 6"/>
            <p:cNvSpPr/>
            <p:nvPr/>
          </p:nvSpPr>
          <p:spPr>
            <a:xfrm>
              <a:off x="0" y="0"/>
              <a:ext cx="2511484" cy="896423"/>
            </a:xfrm>
            <a:custGeom>
              <a:avLst/>
              <a:gdLst/>
              <a:ahLst/>
              <a:cxnLst/>
              <a:rect l="l" t="t" r="r" b="b"/>
              <a:pathLst>
                <a:path w="2511484" h="896423">
                  <a:moveTo>
                    <a:pt x="2511484" y="448211"/>
                  </a:moveTo>
                  <a:lnTo>
                    <a:pt x="2105084" y="0"/>
                  </a:lnTo>
                  <a:lnTo>
                    <a:pt x="2105084" y="203200"/>
                  </a:lnTo>
                  <a:lnTo>
                    <a:pt x="0" y="203200"/>
                  </a:lnTo>
                  <a:lnTo>
                    <a:pt x="0" y="693223"/>
                  </a:lnTo>
                  <a:lnTo>
                    <a:pt x="2105084" y="693223"/>
                  </a:lnTo>
                  <a:lnTo>
                    <a:pt x="2105084" y="896423"/>
                  </a:lnTo>
                  <a:lnTo>
                    <a:pt x="2511484" y="448211"/>
                  </a:lnTo>
                  <a:close/>
                </a:path>
              </a:pathLst>
            </a:custGeom>
            <a:solidFill>
              <a:srgbClr val="008434"/>
            </a:solidFill>
          </p:spPr>
        </p:sp>
        <p:sp>
          <p:nvSpPr>
            <p:cNvPr id="7" name="TextBox 7"/>
            <p:cNvSpPr txBox="1"/>
            <p:nvPr/>
          </p:nvSpPr>
          <p:spPr>
            <a:xfrm>
              <a:off x="0" y="193675"/>
              <a:ext cx="2409884" cy="499548"/>
            </a:xfrm>
            <a:prstGeom prst="rect">
              <a:avLst/>
            </a:prstGeom>
          </p:spPr>
          <p:txBody>
            <a:bodyPr lIns="50800" tIns="50800" rIns="50800" bIns="50800" rtlCol="0" anchor="ctr"/>
            <a:lstStyle/>
            <a:p>
              <a:pPr algn="ctr">
                <a:lnSpc>
                  <a:spcPts val="1800"/>
                </a:lnSpc>
              </a:pPr>
              <a:endParaRPr/>
            </a:p>
          </p:txBody>
        </p:sp>
      </p:grpSp>
      <p:sp>
        <p:nvSpPr>
          <p:cNvPr id="8" name="TextBox 8"/>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000000"/>
                </a:solidFill>
                <a:latin typeface="Inter Bold"/>
                <a:ea typeface="Inter Bold"/>
                <a:cs typeface="Inter Bold"/>
                <a:sym typeface="Inter Bold"/>
              </a:rPr>
              <a:t>Die R-Prinzipien der Circular Economy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835523"/>
            <a:ext cx="18288000" cy="8451477"/>
            <a:chOff x="0" y="0"/>
            <a:chExt cx="24384000" cy="11268636"/>
          </a:xfrm>
        </p:grpSpPr>
        <p:sp>
          <p:nvSpPr>
            <p:cNvPr id="3" name="Freeform 3"/>
            <p:cNvSpPr/>
            <p:nvPr/>
          </p:nvSpPr>
          <p:spPr>
            <a:xfrm>
              <a:off x="0" y="0"/>
              <a:ext cx="24384000" cy="11268583"/>
            </a:xfrm>
            <a:custGeom>
              <a:avLst/>
              <a:gdLst/>
              <a:ahLst/>
              <a:cxnLst/>
              <a:rect l="l" t="t" r="r" b="b"/>
              <a:pathLst>
                <a:path w="24384000" h="11268583">
                  <a:moveTo>
                    <a:pt x="0" y="0"/>
                  </a:moveTo>
                  <a:lnTo>
                    <a:pt x="24384000" y="0"/>
                  </a:lnTo>
                  <a:lnTo>
                    <a:pt x="24384000" y="11268583"/>
                  </a:lnTo>
                  <a:lnTo>
                    <a:pt x="0" y="11268583"/>
                  </a:lnTo>
                  <a:close/>
                </a:path>
              </a:pathLst>
            </a:custGeom>
            <a:solidFill>
              <a:srgbClr val="00853C"/>
            </a:solidFill>
          </p:spPr>
        </p:sp>
      </p:grpSp>
      <p:sp>
        <p:nvSpPr>
          <p:cNvPr id="4" name="TextBox 4"/>
          <p:cNvSpPr txBox="1"/>
          <p:nvPr/>
        </p:nvSpPr>
        <p:spPr>
          <a:xfrm>
            <a:off x="1095780" y="3174649"/>
            <a:ext cx="13533120" cy="1971675"/>
          </a:xfrm>
          <a:prstGeom prst="rect">
            <a:avLst/>
          </a:prstGeom>
        </p:spPr>
        <p:txBody>
          <a:bodyPr lIns="0" tIns="0" rIns="0" bIns="0" rtlCol="0" anchor="t">
            <a:spAutoFit/>
          </a:bodyPr>
          <a:lstStyle/>
          <a:p>
            <a:pPr algn="l">
              <a:lnSpc>
                <a:spcPts val="7800"/>
              </a:lnSpc>
            </a:pPr>
            <a:r>
              <a:rPr lang="en-US" sz="6000" dirty="0" err="1">
                <a:solidFill>
                  <a:srgbClr val="FFFFFF"/>
                </a:solidFill>
                <a:latin typeface="Inter Bold"/>
                <a:ea typeface="Inter Bold"/>
                <a:cs typeface="Inter Bold"/>
                <a:sym typeface="Inter Bold"/>
              </a:rPr>
              <a:t>Ein</a:t>
            </a:r>
            <a:r>
              <a:rPr lang="en-US" sz="6000" dirty="0">
                <a:solidFill>
                  <a:srgbClr val="FFFFFF"/>
                </a:solidFill>
                <a:latin typeface="Inter Bold"/>
                <a:ea typeface="Inter Bold"/>
                <a:cs typeface="Inter Bold"/>
                <a:sym typeface="Inter Bold"/>
              </a:rPr>
              <a:t> </a:t>
            </a:r>
            <a:r>
              <a:rPr lang="en-US" sz="6000" dirty="0" err="1">
                <a:solidFill>
                  <a:srgbClr val="FFFFFF"/>
                </a:solidFill>
                <a:latin typeface="Inter Bold"/>
                <a:ea typeface="Inter Bold"/>
                <a:cs typeface="Inter Bold"/>
                <a:sym typeface="Inter Bold"/>
              </a:rPr>
              <a:t>Blick</a:t>
            </a:r>
            <a:r>
              <a:rPr lang="en-US" sz="6000" dirty="0">
                <a:solidFill>
                  <a:srgbClr val="FFFFFF"/>
                </a:solidFill>
                <a:latin typeface="Inter Bold"/>
                <a:ea typeface="Inter Bold"/>
                <a:cs typeface="Inter Bold"/>
                <a:sym typeface="Inter Bold"/>
              </a:rPr>
              <a:t> auf die </a:t>
            </a:r>
            <a:r>
              <a:rPr lang="en-US" sz="6000" dirty="0" err="1">
                <a:solidFill>
                  <a:srgbClr val="FFFFFF"/>
                </a:solidFill>
                <a:latin typeface="Inter Bold"/>
                <a:ea typeface="Inter Bold"/>
                <a:cs typeface="Inter Bold"/>
                <a:sym typeface="Inter Bold"/>
              </a:rPr>
              <a:t>regulatorische</a:t>
            </a:r>
            <a:r>
              <a:rPr lang="en-US" sz="6000" dirty="0">
                <a:solidFill>
                  <a:srgbClr val="FFFFFF"/>
                </a:solidFill>
                <a:latin typeface="Inter Bold"/>
                <a:ea typeface="Inter Bold"/>
                <a:cs typeface="Inter Bold"/>
                <a:sym typeface="Inter Bold"/>
              </a:rPr>
              <a:t> </a:t>
            </a:r>
            <a:r>
              <a:rPr lang="en-US" sz="6000" dirty="0" err="1">
                <a:solidFill>
                  <a:srgbClr val="FFFFFF"/>
                </a:solidFill>
                <a:latin typeface="Inter Bold"/>
                <a:ea typeface="Inter Bold"/>
                <a:cs typeface="Inter Bold"/>
                <a:sym typeface="Inter Bold"/>
              </a:rPr>
              <a:t>Landschaft</a:t>
            </a:r>
            <a:r>
              <a:rPr lang="en-US" sz="6000" dirty="0">
                <a:solidFill>
                  <a:srgbClr val="FFFFFF"/>
                </a:solidFill>
                <a:latin typeface="Inter Bold"/>
                <a:ea typeface="Inter Bold"/>
                <a:cs typeface="Inter Bold"/>
                <a:sym typeface="Inter Bold"/>
              </a:rPr>
              <a:t> der EU</a:t>
            </a:r>
          </a:p>
        </p:txBody>
      </p:sp>
      <p:sp>
        <p:nvSpPr>
          <p:cNvPr id="5" name="Freeform 5"/>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6" name="Freeform 6"/>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581287" y="3235258"/>
            <a:ext cx="813722" cy="678440"/>
          </a:xfrm>
          <a:custGeom>
            <a:avLst/>
            <a:gdLst/>
            <a:ahLst/>
            <a:cxnLst/>
            <a:rect l="l" t="t" r="r" b="b"/>
            <a:pathLst>
              <a:path w="813722" h="678440">
                <a:moveTo>
                  <a:pt x="0" y="0"/>
                </a:moveTo>
                <a:lnTo>
                  <a:pt x="813722" y="0"/>
                </a:lnTo>
                <a:lnTo>
                  <a:pt x="813722" y="678441"/>
                </a:lnTo>
                <a:lnTo>
                  <a:pt x="0" y="6784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643424" y="4126403"/>
            <a:ext cx="689449" cy="804022"/>
          </a:xfrm>
          <a:custGeom>
            <a:avLst/>
            <a:gdLst/>
            <a:ahLst/>
            <a:cxnLst/>
            <a:rect l="l" t="t" r="r" b="b"/>
            <a:pathLst>
              <a:path w="689449" h="804022">
                <a:moveTo>
                  <a:pt x="0" y="0"/>
                </a:moveTo>
                <a:lnTo>
                  <a:pt x="689448" y="0"/>
                </a:lnTo>
                <a:lnTo>
                  <a:pt x="689448" y="804022"/>
                </a:lnTo>
                <a:lnTo>
                  <a:pt x="0" y="80402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640487" y="5143129"/>
            <a:ext cx="754522" cy="754522"/>
          </a:xfrm>
          <a:custGeom>
            <a:avLst/>
            <a:gdLst/>
            <a:ahLst/>
            <a:cxnLst/>
            <a:rect l="l" t="t" r="r" b="b"/>
            <a:pathLst>
              <a:path w="754522" h="754522">
                <a:moveTo>
                  <a:pt x="0" y="0"/>
                </a:moveTo>
                <a:lnTo>
                  <a:pt x="754522" y="0"/>
                </a:lnTo>
                <a:lnTo>
                  <a:pt x="754522" y="754522"/>
                </a:lnTo>
                <a:lnTo>
                  <a:pt x="0" y="75452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640487" y="6110355"/>
            <a:ext cx="686094" cy="686094"/>
          </a:xfrm>
          <a:custGeom>
            <a:avLst/>
            <a:gdLst/>
            <a:ahLst/>
            <a:cxnLst/>
            <a:rect l="l" t="t" r="r" b="b"/>
            <a:pathLst>
              <a:path w="686094" h="686094">
                <a:moveTo>
                  <a:pt x="0" y="0"/>
                </a:moveTo>
                <a:lnTo>
                  <a:pt x="686093" y="0"/>
                </a:lnTo>
                <a:lnTo>
                  <a:pt x="686093" y="686094"/>
                </a:lnTo>
                <a:lnTo>
                  <a:pt x="0" y="68609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4676556" y="3235258"/>
            <a:ext cx="747301" cy="815609"/>
          </a:xfrm>
          <a:custGeom>
            <a:avLst/>
            <a:gdLst/>
            <a:ahLst/>
            <a:cxnLst/>
            <a:rect l="l" t="t" r="r" b="b"/>
            <a:pathLst>
              <a:path w="747301" h="815609">
                <a:moveTo>
                  <a:pt x="0" y="0"/>
                </a:moveTo>
                <a:lnTo>
                  <a:pt x="747302" y="0"/>
                </a:lnTo>
                <a:lnTo>
                  <a:pt x="747302" y="815609"/>
                </a:lnTo>
                <a:lnTo>
                  <a:pt x="0" y="81560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a:off x="4671837" y="4264807"/>
            <a:ext cx="747399" cy="744596"/>
          </a:xfrm>
          <a:custGeom>
            <a:avLst/>
            <a:gdLst/>
            <a:ahLst/>
            <a:cxnLst/>
            <a:rect l="l" t="t" r="r" b="b"/>
            <a:pathLst>
              <a:path w="747399" h="744596">
                <a:moveTo>
                  <a:pt x="0" y="0"/>
                </a:moveTo>
                <a:lnTo>
                  <a:pt x="747399" y="0"/>
                </a:lnTo>
                <a:lnTo>
                  <a:pt x="747399" y="744595"/>
                </a:lnTo>
                <a:lnTo>
                  <a:pt x="0" y="74459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0" name="Freeform 10"/>
          <p:cNvSpPr/>
          <p:nvPr/>
        </p:nvSpPr>
        <p:spPr>
          <a:xfrm>
            <a:off x="4618050" y="5223342"/>
            <a:ext cx="717290" cy="706531"/>
          </a:xfrm>
          <a:custGeom>
            <a:avLst/>
            <a:gdLst/>
            <a:ahLst/>
            <a:cxnLst/>
            <a:rect l="l" t="t" r="r" b="b"/>
            <a:pathLst>
              <a:path w="717290" h="706531">
                <a:moveTo>
                  <a:pt x="0" y="0"/>
                </a:moveTo>
                <a:lnTo>
                  <a:pt x="717290" y="0"/>
                </a:lnTo>
                <a:lnTo>
                  <a:pt x="717290" y="706531"/>
                </a:lnTo>
                <a:lnTo>
                  <a:pt x="0" y="70653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1" name="Freeform 11"/>
          <p:cNvSpPr/>
          <p:nvPr/>
        </p:nvSpPr>
        <p:spPr>
          <a:xfrm>
            <a:off x="4613751" y="6224411"/>
            <a:ext cx="721589" cy="681000"/>
          </a:xfrm>
          <a:custGeom>
            <a:avLst/>
            <a:gdLst/>
            <a:ahLst/>
            <a:cxnLst/>
            <a:rect l="l" t="t" r="r" b="b"/>
            <a:pathLst>
              <a:path w="721589" h="681000">
                <a:moveTo>
                  <a:pt x="0" y="0"/>
                </a:moveTo>
                <a:lnTo>
                  <a:pt x="721589" y="0"/>
                </a:lnTo>
                <a:lnTo>
                  <a:pt x="721589" y="681000"/>
                </a:lnTo>
                <a:lnTo>
                  <a:pt x="0" y="6810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2" name="Freeform 12"/>
          <p:cNvSpPr/>
          <p:nvPr/>
        </p:nvSpPr>
        <p:spPr>
          <a:xfrm>
            <a:off x="9144000" y="2631803"/>
            <a:ext cx="8748730" cy="5832486"/>
          </a:xfrm>
          <a:custGeom>
            <a:avLst/>
            <a:gdLst/>
            <a:ahLst/>
            <a:cxnLst/>
            <a:rect l="l" t="t" r="r" b="b"/>
            <a:pathLst>
              <a:path w="8748730" h="5832486">
                <a:moveTo>
                  <a:pt x="0" y="0"/>
                </a:moveTo>
                <a:lnTo>
                  <a:pt x="8748730" y="0"/>
                </a:lnTo>
                <a:lnTo>
                  <a:pt x="8748730" y="5832486"/>
                </a:lnTo>
                <a:lnTo>
                  <a:pt x="0" y="5832486"/>
                </a:lnTo>
                <a:lnTo>
                  <a:pt x="0" y="0"/>
                </a:lnTo>
                <a:close/>
              </a:path>
            </a:pathLst>
          </a:custGeom>
          <a:blipFill>
            <a:blip r:embed="rId21"/>
            <a:stretch>
              <a:fillRect/>
            </a:stretch>
          </a:blipFill>
        </p:spPr>
      </p:sp>
      <p:sp>
        <p:nvSpPr>
          <p:cNvPr id="13" name="Freeform 13"/>
          <p:cNvSpPr/>
          <p:nvPr/>
        </p:nvSpPr>
        <p:spPr>
          <a:xfrm>
            <a:off x="1865063" y="7352741"/>
            <a:ext cx="1074090" cy="1074090"/>
          </a:xfrm>
          <a:custGeom>
            <a:avLst/>
            <a:gdLst/>
            <a:ahLst/>
            <a:cxnLst/>
            <a:rect l="l" t="t" r="r" b="b"/>
            <a:pathLst>
              <a:path w="1074090" h="1074090">
                <a:moveTo>
                  <a:pt x="0" y="0"/>
                </a:moveTo>
                <a:lnTo>
                  <a:pt x="1074090" y="0"/>
                </a:lnTo>
                <a:lnTo>
                  <a:pt x="1074090" y="1074090"/>
                </a:lnTo>
                <a:lnTo>
                  <a:pt x="0" y="107409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4" name="TextBox 14"/>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EU Green Deal </a:t>
            </a:r>
          </a:p>
        </p:txBody>
      </p:sp>
      <p:sp>
        <p:nvSpPr>
          <p:cNvPr id="15" name="TextBox 15"/>
          <p:cNvSpPr txBox="1"/>
          <p:nvPr/>
        </p:nvSpPr>
        <p:spPr>
          <a:xfrm>
            <a:off x="581287" y="2381077"/>
            <a:ext cx="3398282"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00853C"/>
                </a:solidFill>
                <a:latin typeface="Inter Bold"/>
                <a:ea typeface="Inter Bold"/>
                <a:cs typeface="Inter Bold"/>
                <a:sym typeface="Inter Bold"/>
              </a:rPr>
              <a:t>Themenbereiche</a:t>
            </a:r>
          </a:p>
        </p:txBody>
      </p:sp>
      <p:sp>
        <p:nvSpPr>
          <p:cNvPr id="16" name="TextBox 16"/>
          <p:cNvSpPr txBox="1"/>
          <p:nvPr/>
        </p:nvSpPr>
        <p:spPr>
          <a:xfrm>
            <a:off x="1513846" y="3391399"/>
            <a:ext cx="1358202" cy="326744"/>
          </a:xfrm>
          <a:prstGeom prst="rect">
            <a:avLst/>
          </a:prstGeom>
        </p:spPr>
        <p:txBody>
          <a:bodyPr lIns="0" tIns="0" rIns="0" bIns="0" rtlCol="0" anchor="t">
            <a:spAutoFit/>
          </a:bodyPr>
          <a:lstStyle/>
          <a:p>
            <a:pPr marL="0" lvl="0" indent="0" algn="ctr">
              <a:lnSpc>
                <a:spcPts val="2618"/>
              </a:lnSpc>
              <a:spcBef>
                <a:spcPct val="0"/>
              </a:spcBef>
            </a:pPr>
            <a:r>
              <a:rPr lang="en-US" sz="1870">
                <a:solidFill>
                  <a:srgbClr val="000000"/>
                </a:solidFill>
                <a:latin typeface="Inter"/>
                <a:ea typeface="Inter"/>
                <a:cs typeface="Inter"/>
                <a:sym typeface="Inter"/>
              </a:rPr>
              <a:t>Klimaschutz</a:t>
            </a:r>
          </a:p>
        </p:txBody>
      </p:sp>
      <p:sp>
        <p:nvSpPr>
          <p:cNvPr id="17" name="TextBox 17"/>
          <p:cNvSpPr txBox="1"/>
          <p:nvPr/>
        </p:nvSpPr>
        <p:spPr>
          <a:xfrm>
            <a:off x="1513846" y="4356880"/>
            <a:ext cx="1855569" cy="326744"/>
          </a:xfrm>
          <a:prstGeom prst="rect">
            <a:avLst/>
          </a:prstGeom>
        </p:spPr>
        <p:txBody>
          <a:bodyPr lIns="0" tIns="0" rIns="0" bIns="0" rtlCol="0" anchor="t">
            <a:spAutoFit/>
          </a:bodyPr>
          <a:lstStyle/>
          <a:p>
            <a:pPr marL="0" lvl="0" indent="0" algn="ctr">
              <a:lnSpc>
                <a:spcPts val="2618"/>
              </a:lnSpc>
              <a:spcBef>
                <a:spcPct val="0"/>
              </a:spcBef>
            </a:pPr>
            <a:r>
              <a:rPr lang="en-US" sz="1870">
                <a:solidFill>
                  <a:srgbClr val="000000"/>
                </a:solidFill>
                <a:latin typeface="Inter"/>
                <a:ea typeface="Inter"/>
                <a:cs typeface="Inter"/>
                <a:sym typeface="Inter"/>
              </a:rPr>
              <a:t>Saubere Energie</a:t>
            </a:r>
          </a:p>
        </p:txBody>
      </p:sp>
      <p:sp>
        <p:nvSpPr>
          <p:cNvPr id="18" name="TextBox 18"/>
          <p:cNvSpPr txBox="1"/>
          <p:nvPr/>
        </p:nvSpPr>
        <p:spPr>
          <a:xfrm>
            <a:off x="1513846" y="5360861"/>
            <a:ext cx="2392744" cy="326744"/>
          </a:xfrm>
          <a:prstGeom prst="rect">
            <a:avLst/>
          </a:prstGeom>
        </p:spPr>
        <p:txBody>
          <a:bodyPr lIns="0" tIns="0" rIns="0" bIns="0" rtlCol="0" anchor="t">
            <a:spAutoFit/>
          </a:bodyPr>
          <a:lstStyle/>
          <a:p>
            <a:pPr marL="0" lvl="0" indent="0" algn="ctr">
              <a:lnSpc>
                <a:spcPts val="2618"/>
              </a:lnSpc>
              <a:spcBef>
                <a:spcPct val="0"/>
              </a:spcBef>
            </a:pPr>
            <a:r>
              <a:rPr lang="en-US" sz="1870">
                <a:solidFill>
                  <a:srgbClr val="000000"/>
                </a:solidFill>
                <a:latin typeface="Inter"/>
                <a:ea typeface="Inter"/>
                <a:cs typeface="Inter"/>
                <a:sym typeface="Inter"/>
              </a:rPr>
              <a:t>Nachhaltige Industrie</a:t>
            </a:r>
          </a:p>
        </p:txBody>
      </p:sp>
      <p:sp>
        <p:nvSpPr>
          <p:cNvPr id="19" name="TextBox 19"/>
          <p:cNvSpPr txBox="1"/>
          <p:nvPr/>
        </p:nvSpPr>
        <p:spPr>
          <a:xfrm>
            <a:off x="1513846" y="6305165"/>
            <a:ext cx="2716311" cy="326744"/>
          </a:xfrm>
          <a:prstGeom prst="rect">
            <a:avLst/>
          </a:prstGeom>
        </p:spPr>
        <p:txBody>
          <a:bodyPr lIns="0" tIns="0" rIns="0" bIns="0" rtlCol="0" anchor="t">
            <a:spAutoFit/>
          </a:bodyPr>
          <a:lstStyle/>
          <a:p>
            <a:pPr marL="0" lvl="0" indent="0" algn="ctr">
              <a:lnSpc>
                <a:spcPts val="2618"/>
              </a:lnSpc>
              <a:spcBef>
                <a:spcPct val="0"/>
              </a:spcBef>
            </a:pPr>
            <a:r>
              <a:rPr lang="en-US" sz="1870">
                <a:solidFill>
                  <a:srgbClr val="000000"/>
                </a:solidFill>
                <a:latin typeface="Inter"/>
                <a:ea typeface="Inter"/>
                <a:cs typeface="Inter"/>
                <a:sym typeface="Inter"/>
              </a:rPr>
              <a:t>Gebäude &amp; Renovierung</a:t>
            </a:r>
          </a:p>
        </p:txBody>
      </p:sp>
      <p:sp>
        <p:nvSpPr>
          <p:cNvPr id="20" name="TextBox 20"/>
          <p:cNvSpPr txBox="1"/>
          <p:nvPr/>
        </p:nvSpPr>
        <p:spPr>
          <a:xfrm>
            <a:off x="5570981" y="3387294"/>
            <a:ext cx="2390703" cy="326744"/>
          </a:xfrm>
          <a:prstGeom prst="rect">
            <a:avLst/>
          </a:prstGeom>
        </p:spPr>
        <p:txBody>
          <a:bodyPr lIns="0" tIns="0" rIns="0" bIns="0" rtlCol="0" anchor="t">
            <a:spAutoFit/>
          </a:bodyPr>
          <a:lstStyle/>
          <a:p>
            <a:pPr marL="0" lvl="0" indent="0" algn="ctr">
              <a:lnSpc>
                <a:spcPts val="2618"/>
              </a:lnSpc>
              <a:spcBef>
                <a:spcPct val="0"/>
              </a:spcBef>
            </a:pPr>
            <a:r>
              <a:rPr lang="en-US" sz="1870">
                <a:solidFill>
                  <a:srgbClr val="000000"/>
                </a:solidFill>
                <a:latin typeface="Inter"/>
                <a:ea typeface="Inter"/>
                <a:cs typeface="Inter"/>
                <a:sym typeface="Inter"/>
              </a:rPr>
              <a:t>Nachhaltige Mobilität</a:t>
            </a:r>
          </a:p>
        </p:txBody>
      </p:sp>
      <p:sp>
        <p:nvSpPr>
          <p:cNvPr id="21" name="TextBox 21"/>
          <p:cNvSpPr txBox="1"/>
          <p:nvPr/>
        </p:nvSpPr>
        <p:spPr>
          <a:xfrm>
            <a:off x="5600211" y="4357948"/>
            <a:ext cx="1405374" cy="325676"/>
          </a:xfrm>
          <a:prstGeom prst="rect">
            <a:avLst/>
          </a:prstGeom>
        </p:spPr>
        <p:txBody>
          <a:bodyPr lIns="0" tIns="0" rIns="0" bIns="0" rtlCol="0" anchor="t">
            <a:spAutoFit/>
          </a:bodyPr>
          <a:lstStyle/>
          <a:p>
            <a:pPr marL="0" lvl="0" indent="0" algn="l">
              <a:lnSpc>
                <a:spcPts val="2618"/>
              </a:lnSpc>
              <a:spcBef>
                <a:spcPct val="0"/>
              </a:spcBef>
            </a:pPr>
            <a:r>
              <a:rPr lang="en-US" sz="1870">
                <a:solidFill>
                  <a:srgbClr val="000000"/>
                </a:solidFill>
                <a:latin typeface="Inter"/>
                <a:ea typeface="Inter"/>
                <a:cs typeface="Inter"/>
                <a:sym typeface="Inter"/>
              </a:rPr>
              <a:t>Biodiversität</a:t>
            </a:r>
          </a:p>
        </p:txBody>
      </p:sp>
      <p:sp>
        <p:nvSpPr>
          <p:cNvPr id="22" name="TextBox 22"/>
          <p:cNvSpPr txBox="1"/>
          <p:nvPr/>
        </p:nvSpPr>
        <p:spPr>
          <a:xfrm>
            <a:off x="5570981" y="5389957"/>
            <a:ext cx="3092940" cy="325676"/>
          </a:xfrm>
          <a:prstGeom prst="rect">
            <a:avLst/>
          </a:prstGeom>
        </p:spPr>
        <p:txBody>
          <a:bodyPr lIns="0" tIns="0" rIns="0" bIns="0" rtlCol="0" anchor="t">
            <a:spAutoFit/>
          </a:bodyPr>
          <a:lstStyle/>
          <a:p>
            <a:pPr marL="0" lvl="0" indent="0" algn="l">
              <a:lnSpc>
                <a:spcPts val="2618"/>
              </a:lnSpc>
              <a:spcBef>
                <a:spcPct val="0"/>
              </a:spcBef>
            </a:pPr>
            <a:r>
              <a:rPr lang="en-US" sz="1870">
                <a:solidFill>
                  <a:srgbClr val="000000"/>
                </a:solidFill>
                <a:latin typeface="Inter"/>
                <a:ea typeface="Inter"/>
                <a:cs typeface="Inter"/>
                <a:sym typeface="Inter"/>
              </a:rPr>
              <a:t>Nachhaltige Landwirtschaft</a:t>
            </a:r>
          </a:p>
        </p:txBody>
      </p:sp>
      <p:sp>
        <p:nvSpPr>
          <p:cNvPr id="23" name="TextBox 23"/>
          <p:cNvSpPr txBox="1"/>
          <p:nvPr/>
        </p:nvSpPr>
        <p:spPr>
          <a:xfrm>
            <a:off x="5600211" y="6142919"/>
            <a:ext cx="2833538" cy="651236"/>
          </a:xfrm>
          <a:prstGeom prst="rect">
            <a:avLst/>
          </a:prstGeom>
        </p:spPr>
        <p:txBody>
          <a:bodyPr lIns="0" tIns="0" rIns="0" bIns="0" rtlCol="0" anchor="t">
            <a:spAutoFit/>
          </a:bodyPr>
          <a:lstStyle/>
          <a:p>
            <a:pPr algn="l">
              <a:lnSpc>
                <a:spcPts val="2618"/>
              </a:lnSpc>
            </a:pPr>
            <a:r>
              <a:rPr lang="en-US" sz="1870">
                <a:solidFill>
                  <a:srgbClr val="000000"/>
                </a:solidFill>
                <a:latin typeface="Inter"/>
                <a:ea typeface="Inter"/>
                <a:cs typeface="Inter"/>
                <a:sym typeface="Inter"/>
              </a:rPr>
              <a:t>Beseitigung von Umwelt-</a:t>
            </a:r>
          </a:p>
          <a:p>
            <a:pPr marL="0" lvl="0" indent="0" algn="l">
              <a:lnSpc>
                <a:spcPts val="2618"/>
              </a:lnSpc>
              <a:spcBef>
                <a:spcPct val="0"/>
              </a:spcBef>
            </a:pPr>
            <a:r>
              <a:rPr lang="en-US" sz="1870">
                <a:solidFill>
                  <a:srgbClr val="000000"/>
                </a:solidFill>
                <a:latin typeface="Inter"/>
                <a:ea typeface="Inter"/>
                <a:cs typeface="Inter"/>
                <a:sym typeface="Inter"/>
              </a:rPr>
              <a:t>verschmutzung</a:t>
            </a:r>
          </a:p>
        </p:txBody>
      </p:sp>
      <p:sp>
        <p:nvSpPr>
          <p:cNvPr id="24" name="TextBox 24"/>
          <p:cNvSpPr txBox="1"/>
          <p:nvPr/>
        </p:nvSpPr>
        <p:spPr>
          <a:xfrm>
            <a:off x="3114445" y="7738870"/>
            <a:ext cx="2979630" cy="301832"/>
          </a:xfrm>
          <a:prstGeom prst="rect">
            <a:avLst/>
          </a:prstGeom>
        </p:spPr>
        <p:txBody>
          <a:bodyPr lIns="0" tIns="0" rIns="0" bIns="0" rtlCol="0" anchor="t">
            <a:spAutoFit/>
          </a:bodyPr>
          <a:lstStyle/>
          <a:p>
            <a:pPr algn="ctr">
              <a:lnSpc>
                <a:spcPts val="2387"/>
              </a:lnSpc>
              <a:spcBef>
                <a:spcPct val="0"/>
              </a:spcBef>
            </a:pPr>
            <a:r>
              <a:rPr lang="en-US" sz="1989">
                <a:solidFill>
                  <a:srgbClr val="000000"/>
                </a:solidFill>
                <a:latin typeface="Inter"/>
                <a:ea typeface="Inter"/>
                <a:cs typeface="Inter"/>
                <a:sym typeface="Inter"/>
              </a:rPr>
              <a:t>Klimaneutralität bis 2050</a:t>
            </a:r>
          </a:p>
        </p:txBody>
      </p:sp>
      <p:sp>
        <p:nvSpPr>
          <p:cNvPr id="25" name="TextBox 25"/>
          <p:cNvSpPr txBox="1"/>
          <p:nvPr/>
        </p:nvSpPr>
        <p:spPr>
          <a:xfrm>
            <a:off x="9378208" y="8327435"/>
            <a:ext cx="679993" cy="273708"/>
          </a:xfrm>
          <a:prstGeom prst="rect">
            <a:avLst/>
          </a:prstGeom>
        </p:spPr>
        <p:txBody>
          <a:bodyPr lIns="0" tIns="0" rIns="0" bIns="0" rtlCol="0" anchor="t">
            <a:spAutoFit/>
          </a:bodyPr>
          <a:lstStyle/>
          <a:p>
            <a:pPr algn="ctr">
              <a:lnSpc>
                <a:spcPts val="2155"/>
              </a:lnSpc>
              <a:spcBef>
                <a:spcPct val="0"/>
              </a:spcBef>
            </a:pPr>
            <a:r>
              <a:rPr lang="en-US" sz="1795" u="sng">
                <a:solidFill>
                  <a:srgbClr val="000000"/>
                </a:solidFill>
                <a:latin typeface="Inter"/>
                <a:ea typeface="Inter"/>
                <a:cs typeface="Inter"/>
                <a:sym typeface="Inter"/>
                <a:hlinkClick r:id="rId24" tooltip="https://www.bundeskanzleramt.gv.at/themen/europa-aktuell/von-der-leyens-green-deal-fuer-europa.html"/>
              </a:rPr>
              <a:t>Quelle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1028700" y="4016620"/>
            <a:ext cx="12002851" cy="1831400"/>
          </a:xfrm>
          <a:custGeom>
            <a:avLst/>
            <a:gdLst/>
            <a:ahLst/>
            <a:cxnLst/>
            <a:rect l="l" t="t" r="r" b="b"/>
            <a:pathLst>
              <a:path w="12002851" h="1831400">
                <a:moveTo>
                  <a:pt x="0" y="0"/>
                </a:moveTo>
                <a:lnTo>
                  <a:pt x="12002851" y="0"/>
                </a:lnTo>
                <a:lnTo>
                  <a:pt x="12002851" y="1831400"/>
                </a:lnTo>
                <a:lnTo>
                  <a:pt x="0" y="1831400"/>
                </a:lnTo>
                <a:lnTo>
                  <a:pt x="0" y="0"/>
                </a:lnTo>
                <a:close/>
              </a:path>
            </a:pathLst>
          </a:custGeom>
          <a:blipFill>
            <a:blip r:embed="rId5"/>
            <a:stretch>
              <a:fillRect/>
            </a:stretch>
          </a:blipFill>
        </p:spPr>
      </p:sp>
      <p:sp>
        <p:nvSpPr>
          <p:cNvPr id="5" name="TextBox 5"/>
          <p:cNvSpPr txBox="1"/>
          <p:nvPr/>
        </p:nvSpPr>
        <p:spPr>
          <a:xfrm>
            <a:off x="1028700" y="6038520"/>
            <a:ext cx="12292398" cy="2131694"/>
          </a:xfrm>
          <a:prstGeom prst="rect">
            <a:avLst/>
          </a:prstGeom>
        </p:spPr>
        <p:txBody>
          <a:bodyPr lIns="0" tIns="0" rIns="0" bIns="0" rtlCol="0" anchor="t">
            <a:spAutoFit/>
          </a:bodyPr>
          <a:lstStyle/>
          <a:p>
            <a:pPr marL="434341" lvl="1" indent="-217171" algn="l">
              <a:lnSpc>
                <a:spcPts val="4320"/>
              </a:lnSpc>
              <a:buFont typeface="Arial"/>
              <a:buChar char="•"/>
            </a:pPr>
            <a:r>
              <a:rPr lang="en-US" sz="2400">
                <a:solidFill>
                  <a:srgbClr val="494949"/>
                </a:solidFill>
                <a:latin typeface="Inter"/>
                <a:ea typeface="Inter"/>
                <a:cs typeface="Inter"/>
                <a:sym typeface="Inter"/>
              </a:rPr>
              <a:t>Berichtspflicht in der EU wird kontinuierlich ausgeweitet.</a:t>
            </a:r>
          </a:p>
          <a:p>
            <a:pPr marL="434341" lvl="1" indent="-217171" algn="l">
              <a:lnSpc>
                <a:spcPts val="4320"/>
              </a:lnSpc>
              <a:buFont typeface="Arial"/>
              <a:buChar char="•"/>
            </a:pPr>
            <a:r>
              <a:rPr lang="en-US" sz="2400">
                <a:solidFill>
                  <a:srgbClr val="494949"/>
                </a:solidFill>
                <a:latin typeface="Inter"/>
                <a:ea typeface="Inter"/>
                <a:cs typeface="Inter"/>
                <a:sym typeface="Inter"/>
              </a:rPr>
              <a:t>CSRD wird die NFRD ersetzen und den Anwendungsbereich deutlich vergrößern.</a:t>
            </a:r>
          </a:p>
          <a:p>
            <a:pPr marL="434341" lvl="1" indent="-217171" algn="l">
              <a:lnSpc>
                <a:spcPts val="4320"/>
              </a:lnSpc>
              <a:buFont typeface="Arial"/>
              <a:buChar char="•"/>
            </a:pPr>
            <a:r>
              <a:rPr lang="en-US" sz="2400">
                <a:solidFill>
                  <a:srgbClr val="494949"/>
                </a:solidFill>
                <a:latin typeface="Inter"/>
                <a:ea typeface="Inter"/>
                <a:cs typeface="Inter"/>
                <a:sym typeface="Inter"/>
              </a:rPr>
              <a:t>Damit steigt die Zahl der berichtspflichtigen Unternehmen Schätzungen zufolge EU-weit von 11.600 auf 49.000.</a:t>
            </a:r>
          </a:p>
        </p:txBody>
      </p:sp>
      <p:sp>
        <p:nvSpPr>
          <p:cNvPr id="6" name="TextBox 6"/>
          <p:cNvSpPr txBox="1"/>
          <p:nvPr/>
        </p:nvSpPr>
        <p:spPr>
          <a:xfrm>
            <a:off x="1028700" y="2690836"/>
            <a:ext cx="6119527" cy="990600"/>
          </a:xfrm>
          <a:prstGeom prst="rect">
            <a:avLst/>
          </a:prstGeom>
        </p:spPr>
        <p:txBody>
          <a:bodyPr lIns="0" tIns="0" rIns="0" bIns="0" rtlCol="0" anchor="t">
            <a:spAutoFit/>
          </a:bodyPr>
          <a:lstStyle/>
          <a:p>
            <a:pPr algn="l">
              <a:lnSpc>
                <a:spcPts val="3900"/>
              </a:lnSpc>
            </a:pPr>
            <a:r>
              <a:rPr lang="en-US" sz="3000">
                <a:solidFill>
                  <a:srgbClr val="018334"/>
                </a:solidFill>
                <a:latin typeface="Inter Bold"/>
                <a:ea typeface="Inter Bold"/>
                <a:cs typeface="Inter Bold"/>
                <a:sym typeface="Inter Bold"/>
              </a:rPr>
              <a:t>Corporate Sustainability Reporting Directive (CSRD)</a:t>
            </a:r>
          </a:p>
        </p:txBody>
      </p:sp>
      <p:sp>
        <p:nvSpPr>
          <p:cNvPr id="7" name="TextBox 7"/>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Überblick der Regulatorik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808788" y="2212309"/>
            <a:ext cx="9585360" cy="6913169"/>
          </a:xfrm>
          <a:custGeom>
            <a:avLst/>
            <a:gdLst/>
            <a:ahLst/>
            <a:cxnLst/>
            <a:rect l="l" t="t" r="r" b="b"/>
            <a:pathLst>
              <a:path w="9585360" h="6913169">
                <a:moveTo>
                  <a:pt x="0" y="0"/>
                </a:moveTo>
                <a:lnTo>
                  <a:pt x="9585360" y="0"/>
                </a:lnTo>
                <a:lnTo>
                  <a:pt x="9585360" y="6913169"/>
                </a:lnTo>
                <a:lnTo>
                  <a:pt x="0" y="6913169"/>
                </a:lnTo>
                <a:lnTo>
                  <a:pt x="0" y="0"/>
                </a:lnTo>
                <a:close/>
              </a:path>
            </a:pathLst>
          </a:custGeom>
          <a:blipFill>
            <a:blip r:embed="rId5"/>
            <a:stretch>
              <a:fillRect/>
            </a:stretch>
          </a:blipFill>
        </p:spPr>
      </p:sp>
      <p:sp>
        <p:nvSpPr>
          <p:cNvPr id="5" name="Freeform 5"/>
          <p:cNvSpPr/>
          <p:nvPr/>
        </p:nvSpPr>
        <p:spPr>
          <a:xfrm rot="-618474">
            <a:off x="8650773" y="7194837"/>
            <a:ext cx="2070434" cy="584898"/>
          </a:xfrm>
          <a:custGeom>
            <a:avLst/>
            <a:gdLst/>
            <a:ahLst/>
            <a:cxnLst/>
            <a:rect l="l" t="t" r="r" b="b"/>
            <a:pathLst>
              <a:path w="2070434" h="584898">
                <a:moveTo>
                  <a:pt x="0" y="0"/>
                </a:moveTo>
                <a:lnTo>
                  <a:pt x="2070434" y="0"/>
                </a:lnTo>
                <a:lnTo>
                  <a:pt x="2070434" y="584898"/>
                </a:lnTo>
                <a:lnTo>
                  <a:pt x="0" y="58489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0394148" y="5761370"/>
            <a:ext cx="7753786" cy="4234760"/>
          </a:xfrm>
          <a:custGeom>
            <a:avLst/>
            <a:gdLst/>
            <a:ahLst/>
            <a:cxnLst/>
            <a:rect l="l" t="t" r="r" b="b"/>
            <a:pathLst>
              <a:path w="7753786" h="4234760">
                <a:moveTo>
                  <a:pt x="0" y="0"/>
                </a:moveTo>
                <a:lnTo>
                  <a:pt x="7753787" y="0"/>
                </a:lnTo>
                <a:lnTo>
                  <a:pt x="7753787" y="4234760"/>
                </a:lnTo>
                <a:lnTo>
                  <a:pt x="0" y="4234760"/>
                </a:lnTo>
                <a:lnTo>
                  <a:pt x="0" y="0"/>
                </a:lnTo>
                <a:close/>
              </a:path>
            </a:pathLst>
          </a:custGeom>
          <a:blipFill>
            <a:blip r:embed="rId8"/>
            <a:stretch>
              <a:fillRect/>
            </a:stretch>
          </a:blipFill>
        </p:spPr>
      </p:sp>
      <p:sp>
        <p:nvSpPr>
          <p:cNvPr id="7" name="TextBox 7"/>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Zeitschiene der CSRD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2978825" y="4489936"/>
            <a:ext cx="2726120" cy="2726120"/>
          </a:xfrm>
          <a:custGeom>
            <a:avLst/>
            <a:gdLst/>
            <a:ahLst/>
            <a:cxnLst/>
            <a:rect l="l" t="t" r="r" b="b"/>
            <a:pathLst>
              <a:path w="2726120" h="2726120">
                <a:moveTo>
                  <a:pt x="0" y="0"/>
                </a:moveTo>
                <a:lnTo>
                  <a:pt x="2726120" y="0"/>
                </a:lnTo>
                <a:lnTo>
                  <a:pt x="2726120" y="2726121"/>
                </a:lnTo>
                <a:lnTo>
                  <a:pt x="0" y="272612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31319">
            <a:off x="5753165" y="3667865"/>
            <a:ext cx="6233717" cy="1644143"/>
          </a:xfrm>
          <a:custGeom>
            <a:avLst/>
            <a:gdLst/>
            <a:ahLst/>
            <a:cxnLst/>
            <a:rect l="l" t="t" r="r" b="b"/>
            <a:pathLst>
              <a:path w="6233717" h="1644143">
                <a:moveTo>
                  <a:pt x="0" y="0"/>
                </a:moveTo>
                <a:lnTo>
                  <a:pt x="6233717" y="0"/>
                </a:lnTo>
                <a:lnTo>
                  <a:pt x="6233717" y="1644143"/>
                </a:lnTo>
                <a:lnTo>
                  <a:pt x="0" y="16441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869478" y="4559758"/>
            <a:ext cx="2656298" cy="2656298"/>
          </a:xfrm>
          <a:custGeom>
            <a:avLst/>
            <a:gdLst/>
            <a:ahLst/>
            <a:cxnLst/>
            <a:rect l="l" t="t" r="r" b="b"/>
            <a:pathLst>
              <a:path w="2656298" h="2656298">
                <a:moveTo>
                  <a:pt x="0" y="0"/>
                </a:moveTo>
                <a:lnTo>
                  <a:pt x="2656298" y="0"/>
                </a:lnTo>
                <a:lnTo>
                  <a:pt x="2656298" y="2656299"/>
                </a:lnTo>
                <a:lnTo>
                  <a:pt x="0" y="265629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7" name="Group 7"/>
          <p:cNvGrpSpPr/>
          <p:nvPr/>
        </p:nvGrpSpPr>
        <p:grpSpPr>
          <a:xfrm>
            <a:off x="6716618" y="4298435"/>
            <a:ext cx="4141186" cy="888549"/>
            <a:chOff x="0" y="0"/>
            <a:chExt cx="1090683" cy="234021"/>
          </a:xfrm>
        </p:grpSpPr>
        <p:sp>
          <p:nvSpPr>
            <p:cNvPr id="8" name="Freeform 8"/>
            <p:cNvSpPr/>
            <p:nvPr/>
          </p:nvSpPr>
          <p:spPr>
            <a:xfrm>
              <a:off x="0" y="0"/>
              <a:ext cx="1090683" cy="234021"/>
            </a:xfrm>
            <a:custGeom>
              <a:avLst/>
              <a:gdLst/>
              <a:ahLst/>
              <a:cxnLst/>
              <a:rect l="l" t="t" r="r" b="b"/>
              <a:pathLst>
                <a:path w="1090683" h="234021">
                  <a:moveTo>
                    <a:pt x="95344" y="0"/>
                  </a:moveTo>
                  <a:lnTo>
                    <a:pt x="995339" y="0"/>
                  </a:lnTo>
                  <a:cubicBezTo>
                    <a:pt x="1020625" y="0"/>
                    <a:pt x="1044877" y="10045"/>
                    <a:pt x="1062757" y="27926"/>
                  </a:cubicBezTo>
                  <a:cubicBezTo>
                    <a:pt x="1080638" y="45806"/>
                    <a:pt x="1090683" y="70057"/>
                    <a:pt x="1090683" y="95344"/>
                  </a:cubicBezTo>
                  <a:lnTo>
                    <a:pt x="1090683" y="138677"/>
                  </a:lnTo>
                  <a:cubicBezTo>
                    <a:pt x="1090683" y="163964"/>
                    <a:pt x="1080638" y="188215"/>
                    <a:pt x="1062757" y="206095"/>
                  </a:cubicBezTo>
                  <a:cubicBezTo>
                    <a:pt x="1044877" y="223976"/>
                    <a:pt x="1020625" y="234021"/>
                    <a:pt x="995339" y="234021"/>
                  </a:cubicBezTo>
                  <a:lnTo>
                    <a:pt x="95344" y="234021"/>
                  </a:lnTo>
                  <a:cubicBezTo>
                    <a:pt x="70057" y="234021"/>
                    <a:pt x="45806" y="223976"/>
                    <a:pt x="27926" y="206095"/>
                  </a:cubicBezTo>
                  <a:cubicBezTo>
                    <a:pt x="10045" y="188215"/>
                    <a:pt x="0" y="163964"/>
                    <a:pt x="0" y="138677"/>
                  </a:cubicBezTo>
                  <a:lnTo>
                    <a:pt x="0" y="95344"/>
                  </a:lnTo>
                  <a:cubicBezTo>
                    <a:pt x="0" y="70057"/>
                    <a:pt x="10045" y="45806"/>
                    <a:pt x="27926" y="27926"/>
                  </a:cubicBezTo>
                  <a:cubicBezTo>
                    <a:pt x="45806" y="10045"/>
                    <a:pt x="70057" y="0"/>
                    <a:pt x="95344" y="0"/>
                  </a:cubicBezTo>
                  <a:close/>
                </a:path>
              </a:pathLst>
            </a:custGeom>
            <a:solidFill>
              <a:srgbClr val="FFFFFF"/>
            </a:solidFill>
          </p:spPr>
        </p:sp>
        <p:sp>
          <p:nvSpPr>
            <p:cNvPr id="9" name="TextBox 9"/>
            <p:cNvSpPr txBox="1"/>
            <p:nvPr/>
          </p:nvSpPr>
          <p:spPr>
            <a:xfrm>
              <a:off x="0" y="0"/>
              <a:ext cx="1090683" cy="234021"/>
            </a:xfrm>
            <a:prstGeom prst="rect">
              <a:avLst/>
            </a:prstGeom>
          </p:spPr>
          <p:txBody>
            <a:bodyPr lIns="50800" tIns="50800" rIns="50800" bIns="50800" rtlCol="0" anchor="ctr"/>
            <a:lstStyle/>
            <a:p>
              <a:pPr algn="ctr">
                <a:lnSpc>
                  <a:spcPts val="2640"/>
                </a:lnSpc>
              </a:pPr>
              <a:r>
                <a:rPr lang="en-US" sz="2200">
                  <a:solidFill>
                    <a:srgbClr val="8EC045"/>
                  </a:solidFill>
                  <a:latin typeface="Inter Bold"/>
                  <a:ea typeface="Inter Bold"/>
                  <a:cs typeface="Inter Bold"/>
                  <a:sym typeface="Inter Bold"/>
                </a:rPr>
                <a:t>Inside-Out</a:t>
              </a:r>
            </a:p>
            <a:p>
              <a:pPr algn="ctr">
                <a:lnSpc>
                  <a:spcPts val="2640"/>
                </a:lnSpc>
              </a:pPr>
              <a:r>
                <a:rPr lang="en-US" sz="2200">
                  <a:solidFill>
                    <a:srgbClr val="8EC045"/>
                  </a:solidFill>
                  <a:latin typeface="Inter Bold"/>
                  <a:ea typeface="Inter Bold"/>
                  <a:cs typeface="Inter Bold"/>
                  <a:sym typeface="Inter Bold"/>
                </a:rPr>
                <a:t>Perspektive</a:t>
              </a:r>
            </a:p>
          </p:txBody>
        </p:sp>
      </p:grpSp>
      <p:grpSp>
        <p:nvGrpSpPr>
          <p:cNvPr id="10" name="Group 10"/>
          <p:cNvGrpSpPr/>
          <p:nvPr/>
        </p:nvGrpSpPr>
        <p:grpSpPr>
          <a:xfrm>
            <a:off x="6883445" y="6647654"/>
            <a:ext cx="4141186" cy="888549"/>
            <a:chOff x="0" y="0"/>
            <a:chExt cx="1090683" cy="234021"/>
          </a:xfrm>
        </p:grpSpPr>
        <p:sp>
          <p:nvSpPr>
            <p:cNvPr id="11" name="Freeform 11"/>
            <p:cNvSpPr/>
            <p:nvPr/>
          </p:nvSpPr>
          <p:spPr>
            <a:xfrm>
              <a:off x="0" y="0"/>
              <a:ext cx="1090683" cy="234021"/>
            </a:xfrm>
            <a:custGeom>
              <a:avLst/>
              <a:gdLst/>
              <a:ahLst/>
              <a:cxnLst/>
              <a:rect l="l" t="t" r="r" b="b"/>
              <a:pathLst>
                <a:path w="1090683" h="234021">
                  <a:moveTo>
                    <a:pt x="95344" y="0"/>
                  </a:moveTo>
                  <a:lnTo>
                    <a:pt x="995339" y="0"/>
                  </a:lnTo>
                  <a:cubicBezTo>
                    <a:pt x="1020625" y="0"/>
                    <a:pt x="1044877" y="10045"/>
                    <a:pt x="1062757" y="27926"/>
                  </a:cubicBezTo>
                  <a:cubicBezTo>
                    <a:pt x="1080638" y="45806"/>
                    <a:pt x="1090683" y="70057"/>
                    <a:pt x="1090683" y="95344"/>
                  </a:cubicBezTo>
                  <a:lnTo>
                    <a:pt x="1090683" y="138677"/>
                  </a:lnTo>
                  <a:cubicBezTo>
                    <a:pt x="1090683" y="163964"/>
                    <a:pt x="1080638" y="188215"/>
                    <a:pt x="1062757" y="206095"/>
                  </a:cubicBezTo>
                  <a:cubicBezTo>
                    <a:pt x="1044877" y="223976"/>
                    <a:pt x="1020625" y="234021"/>
                    <a:pt x="995339" y="234021"/>
                  </a:cubicBezTo>
                  <a:lnTo>
                    <a:pt x="95344" y="234021"/>
                  </a:lnTo>
                  <a:cubicBezTo>
                    <a:pt x="70057" y="234021"/>
                    <a:pt x="45806" y="223976"/>
                    <a:pt x="27926" y="206095"/>
                  </a:cubicBezTo>
                  <a:cubicBezTo>
                    <a:pt x="10045" y="188215"/>
                    <a:pt x="0" y="163964"/>
                    <a:pt x="0" y="138677"/>
                  </a:cubicBezTo>
                  <a:lnTo>
                    <a:pt x="0" y="95344"/>
                  </a:lnTo>
                  <a:cubicBezTo>
                    <a:pt x="0" y="70057"/>
                    <a:pt x="10045" y="45806"/>
                    <a:pt x="27926" y="27926"/>
                  </a:cubicBezTo>
                  <a:cubicBezTo>
                    <a:pt x="45806" y="10045"/>
                    <a:pt x="70057" y="0"/>
                    <a:pt x="95344" y="0"/>
                  </a:cubicBezTo>
                  <a:close/>
                </a:path>
              </a:pathLst>
            </a:custGeom>
            <a:solidFill>
              <a:srgbClr val="FFFFFF"/>
            </a:solidFill>
          </p:spPr>
        </p:sp>
        <p:sp>
          <p:nvSpPr>
            <p:cNvPr id="12" name="TextBox 12"/>
            <p:cNvSpPr txBox="1"/>
            <p:nvPr/>
          </p:nvSpPr>
          <p:spPr>
            <a:xfrm>
              <a:off x="0" y="0"/>
              <a:ext cx="1090683" cy="234021"/>
            </a:xfrm>
            <a:prstGeom prst="rect">
              <a:avLst/>
            </a:prstGeom>
          </p:spPr>
          <p:txBody>
            <a:bodyPr lIns="50800" tIns="50800" rIns="50800" bIns="50800" rtlCol="0" anchor="ctr"/>
            <a:lstStyle/>
            <a:p>
              <a:pPr algn="ctr">
                <a:lnSpc>
                  <a:spcPts val="2640"/>
                </a:lnSpc>
              </a:pPr>
              <a:r>
                <a:rPr lang="en-US" sz="2200">
                  <a:solidFill>
                    <a:srgbClr val="8EC045"/>
                  </a:solidFill>
                  <a:latin typeface="Inter Bold"/>
                  <a:ea typeface="Inter Bold"/>
                  <a:cs typeface="Inter Bold"/>
                  <a:sym typeface="Inter Bold"/>
                </a:rPr>
                <a:t>Outside-In</a:t>
              </a:r>
            </a:p>
            <a:p>
              <a:pPr algn="ctr">
                <a:lnSpc>
                  <a:spcPts val="2640"/>
                </a:lnSpc>
              </a:pPr>
              <a:r>
                <a:rPr lang="en-US" sz="2200">
                  <a:solidFill>
                    <a:srgbClr val="8EC045"/>
                  </a:solidFill>
                  <a:latin typeface="Inter Bold"/>
                  <a:ea typeface="Inter Bold"/>
                  <a:cs typeface="Inter Bold"/>
                  <a:sym typeface="Inter Bold"/>
                </a:rPr>
                <a:t>Perspektive</a:t>
              </a:r>
            </a:p>
          </p:txBody>
        </p:sp>
      </p:grpSp>
      <p:sp>
        <p:nvSpPr>
          <p:cNvPr id="13" name="Freeform 13"/>
          <p:cNvSpPr/>
          <p:nvPr/>
        </p:nvSpPr>
        <p:spPr>
          <a:xfrm rot="10609721">
            <a:off x="5837180" y="6468672"/>
            <a:ext cx="6233717" cy="1644143"/>
          </a:xfrm>
          <a:custGeom>
            <a:avLst/>
            <a:gdLst/>
            <a:ahLst/>
            <a:cxnLst/>
            <a:rect l="l" t="t" r="r" b="b"/>
            <a:pathLst>
              <a:path w="6233717" h="1644143">
                <a:moveTo>
                  <a:pt x="0" y="0"/>
                </a:moveTo>
                <a:lnTo>
                  <a:pt x="6233717" y="0"/>
                </a:lnTo>
                <a:lnTo>
                  <a:pt x="6233717" y="1644143"/>
                </a:lnTo>
                <a:lnTo>
                  <a:pt x="0" y="16441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14" name="Group 14"/>
          <p:cNvGrpSpPr/>
          <p:nvPr/>
        </p:nvGrpSpPr>
        <p:grpSpPr>
          <a:xfrm>
            <a:off x="5240075" y="2250560"/>
            <a:ext cx="7259897" cy="1543050"/>
            <a:chOff x="0" y="0"/>
            <a:chExt cx="1912072" cy="406400"/>
          </a:xfrm>
        </p:grpSpPr>
        <p:sp>
          <p:nvSpPr>
            <p:cNvPr id="15" name="Freeform 15"/>
            <p:cNvSpPr/>
            <p:nvPr/>
          </p:nvSpPr>
          <p:spPr>
            <a:xfrm>
              <a:off x="0" y="0"/>
              <a:ext cx="1912072" cy="406400"/>
            </a:xfrm>
            <a:custGeom>
              <a:avLst/>
              <a:gdLst/>
              <a:ahLst/>
              <a:cxnLst/>
              <a:rect l="l" t="t" r="r" b="b"/>
              <a:pathLst>
                <a:path w="1912072" h="406400">
                  <a:moveTo>
                    <a:pt x="54386" y="0"/>
                  </a:moveTo>
                  <a:lnTo>
                    <a:pt x="1857685" y="0"/>
                  </a:lnTo>
                  <a:cubicBezTo>
                    <a:pt x="1887722" y="0"/>
                    <a:pt x="1912072" y="24350"/>
                    <a:pt x="1912072" y="54386"/>
                  </a:cubicBezTo>
                  <a:lnTo>
                    <a:pt x="1912072" y="352014"/>
                  </a:lnTo>
                  <a:cubicBezTo>
                    <a:pt x="1912072" y="382050"/>
                    <a:pt x="1887722" y="406400"/>
                    <a:pt x="1857685" y="406400"/>
                  </a:cubicBezTo>
                  <a:lnTo>
                    <a:pt x="54386" y="406400"/>
                  </a:lnTo>
                  <a:cubicBezTo>
                    <a:pt x="24350" y="406400"/>
                    <a:pt x="0" y="382050"/>
                    <a:pt x="0" y="352014"/>
                  </a:cubicBezTo>
                  <a:lnTo>
                    <a:pt x="0" y="54386"/>
                  </a:lnTo>
                  <a:cubicBezTo>
                    <a:pt x="0" y="24350"/>
                    <a:pt x="24350" y="0"/>
                    <a:pt x="54386" y="0"/>
                  </a:cubicBezTo>
                  <a:close/>
                </a:path>
              </a:pathLst>
            </a:custGeom>
            <a:solidFill>
              <a:srgbClr val="FFFFFF"/>
            </a:solidFill>
          </p:spPr>
        </p:sp>
        <p:sp>
          <p:nvSpPr>
            <p:cNvPr id="16" name="TextBox 16"/>
            <p:cNvSpPr txBox="1"/>
            <p:nvPr/>
          </p:nvSpPr>
          <p:spPr>
            <a:xfrm>
              <a:off x="0" y="0"/>
              <a:ext cx="1912072" cy="406400"/>
            </a:xfrm>
            <a:prstGeom prst="rect">
              <a:avLst/>
            </a:prstGeom>
          </p:spPr>
          <p:txBody>
            <a:bodyPr lIns="50800" tIns="50800" rIns="50800" bIns="50800" rtlCol="0" anchor="ctr"/>
            <a:lstStyle/>
            <a:p>
              <a:pPr algn="ctr">
                <a:lnSpc>
                  <a:spcPts val="2879"/>
                </a:lnSpc>
              </a:pPr>
              <a:r>
                <a:rPr lang="en-US" sz="2400">
                  <a:solidFill>
                    <a:srgbClr val="00551F"/>
                  </a:solidFill>
                  <a:latin typeface="Inter Bold"/>
                  <a:ea typeface="Inter Bold"/>
                  <a:cs typeface="Inter Bold"/>
                  <a:sym typeface="Inter Bold"/>
                </a:rPr>
                <a:t>Positive und negative Auswirkungen von Unternehmen auf Umwelt und Gesellschaft</a:t>
              </a:r>
            </a:p>
          </p:txBody>
        </p:sp>
      </p:grpSp>
      <p:sp>
        <p:nvSpPr>
          <p:cNvPr id="17" name="TextBox 17"/>
          <p:cNvSpPr txBox="1"/>
          <p:nvPr/>
        </p:nvSpPr>
        <p:spPr>
          <a:xfrm>
            <a:off x="1028700" y="1024111"/>
            <a:ext cx="1349707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Doppelte Wesentlichkeit (Double Materiality)</a:t>
            </a:r>
          </a:p>
        </p:txBody>
      </p:sp>
      <p:grpSp>
        <p:nvGrpSpPr>
          <p:cNvPr id="18" name="Group 18"/>
          <p:cNvGrpSpPr/>
          <p:nvPr/>
        </p:nvGrpSpPr>
        <p:grpSpPr>
          <a:xfrm>
            <a:off x="5240075" y="8283985"/>
            <a:ext cx="7259897" cy="1543050"/>
            <a:chOff x="0" y="0"/>
            <a:chExt cx="1912072" cy="406400"/>
          </a:xfrm>
        </p:grpSpPr>
        <p:sp>
          <p:nvSpPr>
            <p:cNvPr id="19" name="Freeform 19"/>
            <p:cNvSpPr/>
            <p:nvPr/>
          </p:nvSpPr>
          <p:spPr>
            <a:xfrm>
              <a:off x="0" y="0"/>
              <a:ext cx="1912072" cy="406400"/>
            </a:xfrm>
            <a:custGeom>
              <a:avLst/>
              <a:gdLst/>
              <a:ahLst/>
              <a:cxnLst/>
              <a:rect l="l" t="t" r="r" b="b"/>
              <a:pathLst>
                <a:path w="1912072" h="406400">
                  <a:moveTo>
                    <a:pt x="54386" y="0"/>
                  </a:moveTo>
                  <a:lnTo>
                    <a:pt x="1857685" y="0"/>
                  </a:lnTo>
                  <a:cubicBezTo>
                    <a:pt x="1887722" y="0"/>
                    <a:pt x="1912072" y="24350"/>
                    <a:pt x="1912072" y="54386"/>
                  </a:cubicBezTo>
                  <a:lnTo>
                    <a:pt x="1912072" y="352014"/>
                  </a:lnTo>
                  <a:cubicBezTo>
                    <a:pt x="1912072" y="382050"/>
                    <a:pt x="1887722" y="406400"/>
                    <a:pt x="1857685" y="406400"/>
                  </a:cubicBezTo>
                  <a:lnTo>
                    <a:pt x="54386" y="406400"/>
                  </a:lnTo>
                  <a:cubicBezTo>
                    <a:pt x="24350" y="406400"/>
                    <a:pt x="0" y="382050"/>
                    <a:pt x="0" y="352014"/>
                  </a:cubicBezTo>
                  <a:lnTo>
                    <a:pt x="0" y="54386"/>
                  </a:lnTo>
                  <a:cubicBezTo>
                    <a:pt x="0" y="24350"/>
                    <a:pt x="24350" y="0"/>
                    <a:pt x="54386" y="0"/>
                  </a:cubicBezTo>
                  <a:close/>
                </a:path>
              </a:pathLst>
            </a:custGeom>
            <a:solidFill>
              <a:srgbClr val="FFFFFF"/>
            </a:solidFill>
          </p:spPr>
        </p:sp>
        <p:sp>
          <p:nvSpPr>
            <p:cNvPr id="20" name="TextBox 20"/>
            <p:cNvSpPr txBox="1"/>
            <p:nvPr/>
          </p:nvSpPr>
          <p:spPr>
            <a:xfrm>
              <a:off x="0" y="0"/>
              <a:ext cx="1912072" cy="406400"/>
            </a:xfrm>
            <a:prstGeom prst="rect">
              <a:avLst/>
            </a:prstGeom>
          </p:spPr>
          <p:txBody>
            <a:bodyPr lIns="50800" tIns="50800" rIns="50800" bIns="50800" rtlCol="0" anchor="ctr"/>
            <a:lstStyle/>
            <a:p>
              <a:pPr algn="ctr">
                <a:lnSpc>
                  <a:spcPts val="2879"/>
                </a:lnSpc>
              </a:pPr>
              <a:r>
                <a:rPr lang="en-US" sz="2400">
                  <a:solidFill>
                    <a:srgbClr val="00551F"/>
                  </a:solidFill>
                  <a:latin typeface="Inter Bold"/>
                  <a:ea typeface="Inter Bold"/>
                  <a:cs typeface="Inter Bold"/>
                  <a:sym typeface="Inter Bold"/>
                </a:rPr>
                <a:t>Finanzielle Auswirkungen von Nachhaltigkeitsthemen auf Unternehmen (Chancen &amp; Risiken)</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3494132" y="2789556"/>
            <a:ext cx="11299736" cy="6468744"/>
          </a:xfrm>
          <a:custGeom>
            <a:avLst/>
            <a:gdLst/>
            <a:ahLst/>
            <a:cxnLst/>
            <a:rect l="l" t="t" r="r" b="b"/>
            <a:pathLst>
              <a:path w="11299736" h="6468744">
                <a:moveTo>
                  <a:pt x="0" y="0"/>
                </a:moveTo>
                <a:lnTo>
                  <a:pt x="11299736" y="0"/>
                </a:lnTo>
                <a:lnTo>
                  <a:pt x="11299736" y="6468744"/>
                </a:lnTo>
                <a:lnTo>
                  <a:pt x="0" y="6468744"/>
                </a:lnTo>
                <a:lnTo>
                  <a:pt x="0" y="0"/>
                </a:lnTo>
                <a:close/>
              </a:path>
            </a:pathLst>
          </a:custGeom>
          <a:blipFill>
            <a:blip r:embed="rId5"/>
            <a:stretch>
              <a:fillRect/>
            </a:stretch>
          </a:blipFill>
        </p:spPr>
      </p:sp>
      <p:sp>
        <p:nvSpPr>
          <p:cNvPr id="5" name="Freeform 5"/>
          <p:cNvSpPr/>
          <p:nvPr/>
        </p:nvSpPr>
        <p:spPr>
          <a:xfrm>
            <a:off x="5773525" y="2789556"/>
            <a:ext cx="6740949" cy="577594"/>
          </a:xfrm>
          <a:custGeom>
            <a:avLst/>
            <a:gdLst/>
            <a:ahLst/>
            <a:cxnLst/>
            <a:rect l="l" t="t" r="r" b="b"/>
            <a:pathLst>
              <a:path w="6740949" h="577594">
                <a:moveTo>
                  <a:pt x="0" y="0"/>
                </a:moveTo>
                <a:lnTo>
                  <a:pt x="6740950" y="0"/>
                </a:lnTo>
                <a:lnTo>
                  <a:pt x="6740950" y="577595"/>
                </a:lnTo>
                <a:lnTo>
                  <a:pt x="0" y="577595"/>
                </a:lnTo>
                <a:lnTo>
                  <a:pt x="0" y="0"/>
                </a:lnTo>
                <a:close/>
              </a:path>
            </a:pathLst>
          </a:custGeom>
          <a:blipFill>
            <a:blip r:embed="rId6"/>
            <a:stretch>
              <a:fillRect/>
            </a:stretch>
          </a:blipFill>
        </p:spPr>
      </p:sp>
      <p:sp>
        <p:nvSpPr>
          <p:cNvPr id="6" name="TextBox 6"/>
          <p:cNvSpPr txBox="1"/>
          <p:nvPr/>
        </p:nvSpPr>
        <p:spPr>
          <a:xfrm>
            <a:off x="1028700" y="1028700"/>
            <a:ext cx="13275026" cy="21717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European Sustainability Reporting Standards - ESRS </a:t>
            </a:r>
          </a:p>
          <a:p>
            <a:pPr algn="l">
              <a:lnSpc>
                <a:spcPts val="5759"/>
              </a:lnSpc>
            </a:pPr>
            <a:endParaRPr lang="en-US" sz="4800">
              <a:solidFill>
                <a:srgbClr val="494949"/>
              </a:solidFill>
              <a:latin typeface="Inter Bold"/>
              <a:ea typeface="Inter Bold"/>
              <a:cs typeface="Inter Bold"/>
              <a:sym typeface="Inter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835523"/>
            <a:ext cx="18288000" cy="8451477"/>
            <a:chOff x="0" y="0"/>
            <a:chExt cx="24384000" cy="11268636"/>
          </a:xfrm>
        </p:grpSpPr>
        <p:sp>
          <p:nvSpPr>
            <p:cNvPr id="3" name="Freeform 3"/>
            <p:cNvSpPr/>
            <p:nvPr/>
          </p:nvSpPr>
          <p:spPr>
            <a:xfrm>
              <a:off x="0" y="0"/>
              <a:ext cx="24384000" cy="11268583"/>
            </a:xfrm>
            <a:custGeom>
              <a:avLst/>
              <a:gdLst/>
              <a:ahLst/>
              <a:cxnLst/>
              <a:rect l="l" t="t" r="r" b="b"/>
              <a:pathLst>
                <a:path w="24384000" h="11268583">
                  <a:moveTo>
                    <a:pt x="0" y="0"/>
                  </a:moveTo>
                  <a:lnTo>
                    <a:pt x="24384000" y="0"/>
                  </a:lnTo>
                  <a:lnTo>
                    <a:pt x="24384000" y="11268583"/>
                  </a:lnTo>
                  <a:lnTo>
                    <a:pt x="0" y="11268583"/>
                  </a:lnTo>
                  <a:close/>
                </a:path>
              </a:pathLst>
            </a:custGeom>
            <a:solidFill>
              <a:srgbClr val="00853C"/>
            </a:solidFill>
          </p:spPr>
        </p:sp>
      </p:grpSp>
      <p:sp>
        <p:nvSpPr>
          <p:cNvPr id="4" name="TextBox 4"/>
          <p:cNvSpPr txBox="1"/>
          <p:nvPr/>
        </p:nvSpPr>
        <p:spPr>
          <a:xfrm>
            <a:off x="1095780" y="3174649"/>
            <a:ext cx="13533120" cy="981075"/>
          </a:xfrm>
          <a:prstGeom prst="rect">
            <a:avLst/>
          </a:prstGeom>
        </p:spPr>
        <p:txBody>
          <a:bodyPr lIns="0" tIns="0" rIns="0" bIns="0" rtlCol="0" anchor="t">
            <a:spAutoFit/>
          </a:bodyPr>
          <a:lstStyle/>
          <a:p>
            <a:pPr algn="l">
              <a:lnSpc>
                <a:spcPts val="7800"/>
              </a:lnSpc>
            </a:pPr>
            <a:r>
              <a:rPr lang="en-US" sz="6000">
                <a:solidFill>
                  <a:srgbClr val="FFFFFF"/>
                </a:solidFill>
                <a:latin typeface="Inter Bold"/>
                <a:ea typeface="Inter Bold"/>
                <a:cs typeface="Inter Bold"/>
                <a:sym typeface="Inter Bold"/>
              </a:rPr>
              <a:t>Was bedeutet das für KMU?</a:t>
            </a:r>
          </a:p>
        </p:txBody>
      </p:sp>
      <p:sp>
        <p:nvSpPr>
          <p:cNvPr id="5" name="Freeform 5"/>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6" name="Freeform 6"/>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5756082" y="3253618"/>
            <a:ext cx="6740949" cy="577594"/>
          </a:xfrm>
          <a:custGeom>
            <a:avLst/>
            <a:gdLst/>
            <a:ahLst/>
            <a:cxnLst/>
            <a:rect l="l" t="t" r="r" b="b"/>
            <a:pathLst>
              <a:path w="6740949" h="577594">
                <a:moveTo>
                  <a:pt x="0" y="0"/>
                </a:moveTo>
                <a:lnTo>
                  <a:pt x="6740949" y="0"/>
                </a:lnTo>
                <a:lnTo>
                  <a:pt x="6740949" y="577594"/>
                </a:lnTo>
                <a:lnTo>
                  <a:pt x="0" y="577594"/>
                </a:lnTo>
                <a:lnTo>
                  <a:pt x="0" y="0"/>
                </a:lnTo>
                <a:close/>
              </a:path>
            </a:pathLst>
          </a:custGeom>
          <a:blipFill>
            <a:blip r:embed="rId5"/>
            <a:stretch>
              <a:fillRect/>
            </a:stretch>
          </a:blipFill>
        </p:spPr>
      </p:sp>
      <p:sp>
        <p:nvSpPr>
          <p:cNvPr id="5" name="TextBox 5"/>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KMU sind Teil der Wertschöpfungskette</a:t>
            </a:r>
          </a:p>
        </p:txBody>
      </p:sp>
      <p:grpSp>
        <p:nvGrpSpPr>
          <p:cNvPr id="6" name="Group 6"/>
          <p:cNvGrpSpPr/>
          <p:nvPr/>
        </p:nvGrpSpPr>
        <p:grpSpPr>
          <a:xfrm>
            <a:off x="6155125" y="2859821"/>
            <a:ext cx="5991990" cy="599199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8EC045"/>
              </a:solidFill>
              <a:prstDash val="solid"/>
              <a:miter/>
            </a:ln>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746"/>
                </a:lnSpc>
              </a:pPr>
              <a:endParaRPr/>
            </a:p>
          </p:txBody>
        </p:sp>
      </p:grpSp>
      <p:grpSp>
        <p:nvGrpSpPr>
          <p:cNvPr id="9" name="Group 9"/>
          <p:cNvGrpSpPr/>
          <p:nvPr/>
        </p:nvGrpSpPr>
        <p:grpSpPr>
          <a:xfrm>
            <a:off x="6367695" y="2648075"/>
            <a:ext cx="1576348" cy="157634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1F"/>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746"/>
                </a:lnSpc>
              </a:pPr>
              <a:endParaRPr/>
            </a:p>
          </p:txBody>
        </p:sp>
      </p:grpSp>
      <p:grpSp>
        <p:nvGrpSpPr>
          <p:cNvPr id="12" name="Group 12"/>
          <p:cNvGrpSpPr/>
          <p:nvPr/>
        </p:nvGrpSpPr>
        <p:grpSpPr>
          <a:xfrm>
            <a:off x="5434624" y="5067642"/>
            <a:ext cx="1576348" cy="157634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1F"/>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746"/>
                </a:lnSpc>
              </a:pPr>
              <a:endParaRPr/>
            </a:p>
          </p:txBody>
        </p:sp>
      </p:grpSp>
      <p:grpSp>
        <p:nvGrpSpPr>
          <p:cNvPr id="15" name="Group 15"/>
          <p:cNvGrpSpPr/>
          <p:nvPr/>
        </p:nvGrpSpPr>
        <p:grpSpPr>
          <a:xfrm>
            <a:off x="6578727" y="7539814"/>
            <a:ext cx="1576348" cy="157634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1F"/>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746"/>
                </a:lnSpc>
              </a:pPr>
              <a:endParaRPr/>
            </a:p>
          </p:txBody>
        </p:sp>
      </p:grpSp>
      <p:grpSp>
        <p:nvGrpSpPr>
          <p:cNvPr id="18" name="Group 18"/>
          <p:cNvGrpSpPr/>
          <p:nvPr/>
        </p:nvGrpSpPr>
        <p:grpSpPr>
          <a:xfrm>
            <a:off x="10309068" y="2632568"/>
            <a:ext cx="1576348" cy="157634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1F"/>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746"/>
                </a:lnSpc>
              </a:pPr>
              <a:endParaRPr/>
            </a:p>
          </p:txBody>
        </p:sp>
      </p:grpSp>
      <p:grpSp>
        <p:nvGrpSpPr>
          <p:cNvPr id="21" name="Group 21"/>
          <p:cNvGrpSpPr/>
          <p:nvPr/>
        </p:nvGrpSpPr>
        <p:grpSpPr>
          <a:xfrm>
            <a:off x="11291267" y="5067642"/>
            <a:ext cx="1576348" cy="157634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1F"/>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746"/>
                </a:lnSpc>
              </a:pPr>
              <a:endParaRPr/>
            </a:p>
          </p:txBody>
        </p:sp>
      </p:grpSp>
      <p:grpSp>
        <p:nvGrpSpPr>
          <p:cNvPr id="24" name="Group 24"/>
          <p:cNvGrpSpPr/>
          <p:nvPr/>
        </p:nvGrpSpPr>
        <p:grpSpPr>
          <a:xfrm>
            <a:off x="10245659" y="7511694"/>
            <a:ext cx="1576348" cy="15763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1F"/>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746"/>
                </a:lnSpc>
              </a:pPr>
              <a:endParaRPr/>
            </a:p>
          </p:txBody>
        </p:sp>
      </p:grpSp>
      <p:grpSp>
        <p:nvGrpSpPr>
          <p:cNvPr id="27" name="Group 27"/>
          <p:cNvGrpSpPr/>
          <p:nvPr/>
        </p:nvGrpSpPr>
        <p:grpSpPr>
          <a:xfrm>
            <a:off x="7268407" y="3973103"/>
            <a:ext cx="3765426" cy="3765426"/>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51F"/>
            </a:solidFill>
          </p:spPr>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2746"/>
                </a:lnSpc>
              </a:pPr>
              <a:endParaRPr/>
            </a:p>
          </p:txBody>
        </p:sp>
      </p:grpSp>
      <p:sp>
        <p:nvSpPr>
          <p:cNvPr id="30" name="Freeform 30"/>
          <p:cNvSpPr/>
          <p:nvPr/>
        </p:nvSpPr>
        <p:spPr>
          <a:xfrm>
            <a:off x="8155076" y="4804671"/>
            <a:ext cx="1992089" cy="1992089"/>
          </a:xfrm>
          <a:custGeom>
            <a:avLst/>
            <a:gdLst/>
            <a:ahLst/>
            <a:cxnLst/>
            <a:rect l="l" t="t" r="r" b="b"/>
            <a:pathLst>
              <a:path w="1992089" h="1992089">
                <a:moveTo>
                  <a:pt x="0" y="0"/>
                </a:moveTo>
                <a:lnTo>
                  <a:pt x="1992088" y="0"/>
                </a:lnTo>
                <a:lnTo>
                  <a:pt x="1992088" y="1992089"/>
                </a:lnTo>
                <a:lnTo>
                  <a:pt x="0" y="199208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10611037" y="2930711"/>
            <a:ext cx="972412" cy="972412"/>
          </a:xfrm>
          <a:custGeom>
            <a:avLst/>
            <a:gdLst/>
            <a:ahLst/>
            <a:cxnLst/>
            <a:rect l="l" t="t" r="r" b="b"/>
            <a:pathLst>
              <a:path w="972412" h="972412">
                <a:moveTo>
                  <a:pt x="0" y="0"/>
                </a:moveTo>
                <a:lnTo>
                  <a:pt x="972411" y="0"/>
                </a:lnTo>
                <a:lnTo>
                  <a:pt x="972411" y="972412"/>
                </a:lnTo>
                <a:lnTo>
                  <a:pt x="0" y="9724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2" name="Freeform 32"/>
          <p:cNvSpPr/>
          <p:nvPr/>
        </p:nvSpPr>
        <p:spPr>
          <a:xfrm>
            <a:off x="11531512" y="5346320"/>
            <a:ext cx="1133554" cy="1035785"/>
          </a:xfrm>
          <a:custGeom>
            <a:avLst/>
            <a:gdLst/>
            <a:ahLst/>
            <a:cxnLst/>
            <a:rect l="l" t="t" r="r" b="b"/>
            <a:pathLst>
              <a:path w="1133554" h="1035785">
                <a:moveTo>
                  <a:pt x="0" y="0"/>
                </a:moveTo>
                <a:lnTo>
                  <a:pt x="1133554" y="0"/>
                </a:lnTo>
                <a:lnTo>
                  <a:pt x="1133554" y="1035785"/>
                </a:lnTo>
                <a:lnTo>
                  <a:pt x="0" y="103578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3" name="Freeform 33"/>
          <p:cNvSpPr/>
          <p:nvPr/>
        </p:nvSpPr>
        <p:spPr>
          <a:xfrm>
            <a:off x="10483231" y="7833233"/>
            <a:ext cx="1101204" cy="933270"/>
          </a:xfrm>
          <a:custGeom>
            <a:avLst/>
            <a:gdLst/>
            <a:ahLst/>
            <a:cxnLst/>
            <a:rect l="l" t="t" r="r" b="b"/>
            <a:pathLst>
              <a:path w="1101204" h="933270">
                <a:moveTo>
                  <a:pt x="0" y="0"/>
                </a:moveTo>
                <a:lnTo>
                  <a:pt x="1101204" y="0"/>
                </a:lnTo>
                <a:lnTo>
                  <a:pt x="1101204" y="933270"/>
                </a:lnTo>
                <a:lnTo>
                  <a:pt x="0" y="9332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4" name="Freeform 34"/>
          <p:cNvSpPr/>
          <p:nvPr/>
        </p:nvSpPr>
        <p:spPr>
          <a:xfrm>
            <a:off x="6895451" y="7837957"/>
            <a:ext cx="942900" cy="944080"/>
          </a:xfrm>
          <a:custGeom>
            <a:avLst/>
            <a:gdLst/>
            <a:ahLst/>
            <a:cxnLst/>
            <a:rect l="l" t="t" r="r" b="b"/>
            <a:pathLst>
              <a:path w="942900" h="944080">
                <a:moveTo>
                  <a:pt x="0" y="0"/>
                </a:moveTo>
                <a:lnTo>
                  <a:pt x="942901" y="0"/>
                </a:lnTo>
                <a:lnTo>
                  <a:pt x="942901" y="944081"/>
                </a:lnTo>
                <a:lnTo>
                  <a:pt x="0" y="94408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5" name="Freeform 35"/>
          <p:cNvSpPr/>
          <p:nvPr/>
        </p:nvSpPr>
        <p:spPr>
          <a:xfrm>
            <a:off x="5776327" y="5375739"/>
            <a:ext cx="892943" cy="960154"/>
          </a:xfrm>
          <a:custGeom>
            <a:avLst/>
            <a:gdLst/>
            <a:ahLst/>
            <a:cxnLst/>
            <a:rect l="l" t="t" r="r" b="b"/>
            <a:pathLst>
              <a:path w="892943" h="960154">
                <a:moveTo>
                  <a:pt x="0" y="0"/>
                </a:moveTo>
                <a:lnTo>
                  <a:pt x="892943" y="0"/>
                </a:lnTo>
                <a:lnTo>
                  <a:pt x="892943" y="960154"/>
                </a:lnTo>
                <a:lnTo>
                  <a:pt x="0" y="96015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6" name="Freeform 36"/>
          <p:cNvSpPr/>
          <p:nvPr/>
        </p:nvSpPr>
        <p:spPr>
          <a:xfrm>
            <a:off x="6675502" y="3014216"/>
            <a:ext cx="960734" cy="793807"/>
          </a:xfrm>
          <a:custGeom>
            <a:avLst/>
            <a:gdLst/>
            <a:ahLst/>
            <a:cxnLst/>
            <a:rect l="l" t="t" r="r" b="b"/>
            <a:pathLst>
              <a:path w="960734" h="793807">
                <a:moveTo>
                  <a:pt x="0" y="0"/>
                </a:moveTo>
                <a:lnTo>
                  <a:pt x="960735" y="0"/>
                </a:lnTo>
                <a:lnTo>
                  <a:pt x="960735" y="793807"/>
                </a:lnTo>
                <a:lnTo>
                  <a:pt x="0" y="79380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37" name="TextBox 37"/>
          <p:cNvSpPr txBox="1"/>
          <p:nvPr/>
        </p:nvSpPr>
        <p:spPr>
          <a:xfrm>
            <a:off x="3586130" y="2868204"/>
            <a:ext cx="2456259"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Inter Bold"/>
                <a:ea typeface="Inter Bold"/>
                <a:cs typeface="Inter Bold"/>
                <a:sym typeface="Inter Bold"/>
              </a:rPr>
              <a:t>Investor*innen</a:t>
            </a:r>
          </a:p>
        </p:txBody>
      </p:sp>
      <p:sp>
        <p:nvSpPr>
          <p:cNvPr id="38" name="TextBox 38"/>
          <p:cNvSpPr txBox="1"/>
          <p:nvPr/>
        </p:nvSpPr>
        <p:spPr>
          <a:xfrm>
            <a:off x="12191434" y="2868204"/>
            <a:ext cx="2456259" cy="405765"/>
          </a:xfrm>
          <a:prstGeom prst="rect">
            <a:avLst/>
          </a:prstGeom>
        </p:spPr>
        <p:txBody>
          <a:bodyPr lIns="0" tIns="0" rIns="0" bIns="0" rtlCol="0" anchor="t">
            <a:spAutoFit/>
          </a:bodyPr>
          <a:lstStyle/>
          <a:p>
            <a:pPr algn="l">
              <a:lnSpc>
                <a:spcPts val="3359"/>
              </a:lnSpc>
              <a:spcBef>
                <a:spcPct val="0"/>
              </a:spcBef>
            </a:pPr>
            <a:r>
              <a:rPr lang="en-US" sz="2399">
                <a:solidFill>
                  <a:srgbClr val="000000"/>
                </a:solidFill>
                <a:latin typeface="Inter Bold"/>
                <a:ea typeface="Inter Bold"/>
                <a:cs typeface="Inter Bold"/>
                <a:sym typeface="Inter Bold"/>
              </a:rPr>
              <a:t>Banken</a:t>
            </a:r>
          </a:p>
        </p:txBody>
      </p:sp>
      <p:sp>
        <p:nvSpPr>
          <p:cNvPr id="39" name="TextBox 39"/>
          <p:cNvSpPr txBox="1"/>
          <p:nvPr/>
        </p:nvSpPr>
        <p:spPr>
          <a:xfrm>
            <a:off x="2478920" y="5696877"/>
            <a:ext cx="2456259" cy="4057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Inter Bold"/>
                <a:ea typeface="Inter Bold"/>
                <a:cs typeface="Inter Bold"/>
                <a:sym typeface="Inter Bold"/>
              </a:rPr>
              <a:t>Versicherungen</a:t>
            </a:r>
          </a:p>
        </p:txBody>
      </p:sp>
      <p:sp>
        <p:nvSpPr>
          <p:cNvPr id="40" name="TextBox 40"/>
          <p:cNvSpPr txBox="1"/>
          <p:nvPr/>
        </p:nvSpPr>
        <p:spPr>
          <a:xfrm>
            <a:off x="13352821" y="5696877"/>
            <a:ext cx="2456259" cy="405765"/>
          </a:xfrm>
          <a:prstGeom prst="rect">
            <a:avLst/>
          </a:prstGeom>
        </p:spPr>
        <p:txBody>
          <a:bodyPr lIns="0" tIns="0" rIns="0" bIns="0" rtlCol="0" anchor="t">
            <a:spAutoFit/>
          </a:bodyPr>
          <a:lstStyle/>
          <a:p>
            <a:pPr algn="l">
              <a:lnSpc>
                <a:spcPts val="3359"/>
              </a:lnSpc>
              <a:spcBef>
                <a:spcPct val="0"/>
              </a:spcBef>
            </a:pPr>
            <a:r>
              <a:rPr lang="en-US" sz="2399">
                <a:solidFill>
                  <a:srgbClr val="000000"/>
                </a:solidFill>
                <a:latin typeface="Inter Bold"/>
                <a:ea typeface="Inter Bold"/>
                <a:cs typeface="Inter Bold"/>
                <a:sym typeface="Inter Bold"/>
              </a:rPr>
              <a:t>Kund*innen</a:t>
            </a:r>
          </a:p>
        </p:txBody>
      </p:sp>
      <p:sp>
        <p:nvSpPr>
          <p:cNvPr id="41" name="TextBox 41"/>
          <p:cNvSpPr txBox="1"/>
          <p:nvPr/>
        </p:nvSpPr>
        <p:spPr>
          <a:xfrm>
            <a:off x="12191434" y="8427136"/>
            <a:ext cx="2456259" cy="405765"/>
          </a:xfrm>
          <a:prstGeom prst="rect">
            <a:avLst/>
          </a:prstGeom>
        </p:spPr>
        <p:txBody>
          <a:bodyPr lIns="0" tIns="0" rIns="0" bIns="0" rtlCol="0" anchor="t">
            <a:spAutoFit/>
          </a:bodyPr>
          <a:lstStyle/>
          <a:p>
            <a:pPr algn="l">
              <a:lnSpc>
                <a:spcPts val="3359"/>
              </a:lnSpc>
              <a:spcBef>
                <a:spcPct val="0"/>
              </a:spcBef>
            </a:pPr>
            <a:r>
              <a:rPr lang="en-US" sz="2399">
                <a:solidFill>
                  <a:srgbClr val="000000"/>
                </a:solidFill>
                <a:latin typeface="Inter Bold"/>
                <a:ea typeface="Inter Bold"/>
                <a:cs typeface="Inter Bold"/>
                <a:sym typeface="Inter Bold"/>
              </a:rPr>
              <a:t>Umwelt</a:t>
            </a:r>
          </a:p>
        </p:txBody>
      </p:sp>
      <p:sp>
        <p:nvSpPr>
          <p:cNvPr id="42" name="TextBox 42"/>
          <p:cNvSpPr txBox="1"/>
          <p:nvPr/>
        </p:nvSpPr>
        <p:spPr>
          <a:xfrm>
            <a:off x="3514452" y="8427136"/>
            <a:ext cx="2456259" cy="405765"/>
          </a:xfrm>
          <a:prstGeom prst="rect">
            <a:avLst/>
          </a:prstGeom>
        </p:spPr>
        <p:txBody>
          <a:bodyPr lIns="0" tIns="0" rIns="0" bIns="0" rtlCol="0" anchor="t">
            <a:spAutoFit/>
          </a:bodyPr>
          <a:lstStyle/>
          <a:p>
            <a:pPr algn="r">
              <a:lnSpc>
                <a:spcPts val="3359"/>
              </a:lnSpc>
              <a:spcBef>
                <a:spcPct val="0"/>
              </a:spcBef>
            </a:pPr>
            <a:r>
              <a:rPr lang="en-US" sz="2399">
                <a:solidFill>
                  <a:srgbClr val="000000"/>
                </a:solidFill>
                <a:latin typeface="Inter Bold"/>
                <a:ea typeface="Inter Bold"/>
                <a:cs typeface="Inter Bold"/>
                <a:sym typeface="Inter Bold"/>
              </a:rPr>
              <a:t>Lieferanten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9566292" y="2348088"/>
            <a:ext cx="7417188" cy="7434181"/>
          </a:xfrm>
          <a:custGeom>
            <a:avLst/>
            <a:gdLst/>
            <a:ahLst/>
            <a:cxnLst/>
            <a:rect l="l" t="t" r="r" b="b"/>
            <a:pathLst>
              <a:path w="7417188" h="7434181">
                <a:moveTo>
                  <a:pt x="0" y="0"/>
                </a:moveTo>
                <a:lnTo>
                  <a:pt x="7417189" y="0"/>
                </a:lnTo>
                <a:lnTo>
                  <a:pt x="7417189" y="7434181"/>
                </a:lnTo>
                <a:lnTo>
                  <a:pt x="0" y="7434181"/>
                </a:lnTo>
                <a:lnTo>
                  <a:pt x="0" y="0"/>
                </a:lnTo>
                <a:close/>
              </a:path>
            </a:pathLst>
          </a:custGeom>
          <a:blipFill>
            <a:blip r:embed="rId5"/>
            <a:stretch>
              <a:fillRect/>
            </a:stretch>
          </a:blipFill>
        </p:spPr>
      </p:sp>
      <p:sp>
        <p:nvSpPr>
          <p:cNvPr id="5" name="TextBox 5"/>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Status Quo der Nachhaltigkeit</a:t>
            </a:r>
          </a:p>
        </p:txBody>
      </p:sp>
      <p:sp>
        <p:nvSpPr>
          <p:cNvPr id="6" name="TextBox 6"/>
          <p:cNvSpPr txBox="1"/>
          <p:nvPr/>
        </p:nvSpPr>
        <p:spPr>
          <a:xfrm>
            <a:off x="1028700" y="2281413"/>
            <a:ext cx="5522846" cy="547370"/>
          </a:xfrm>
          <a:prstGeom prst="rect">
            <a:avLst/>
          </a:prstGeom>
        </p:spPr>
        <p:txBody>
          <a:bodyPr lIns="0" tIns="0" rIns="0" bIns="0" rtlCol="0" anchor="t">
            <a:spAutoFit/>
          </a:bodyPr>
          <a:lstStyle/>
          <a:p>
            <a:pPr marL="0" lvl="0" indent="0" algn="l">
              <a:lnSpc>
                <a:spcPts val="4480"/>
              </a:lnSpc>
              <a:spcBef>
                <a:spcPct val="0"/>
              </a:spcBef>
            </a:pPr>
            <a:r>
              <a:rPr lang="en-US" sz="3200">
                <a:solidFill>
                  <a:srgbClr val="00853C"/>
                </a:solidFill>
                <a:latin typeface="Inter Bold"/>
                <a:ea typeface="Inter Bold"/>
                <a:cs typeface="Inter Bold"/>
                <a:sym typeface="Inter Bold"/>
              </a:rPr>
              <a:t>Planetare Grenzen </a:t>
            </a:r>
          </a:p>
        </p:txBody>
      </p:sp>
      <p:sp>
        <p:nvSpPr>
          <p:cNvPr id="7" name="TextBox 7"/>
          <p:cNvSpPr txBox="1"/>
          <p:nvPr/>
        </p:nvSpPr>
        <p:spPr>
          <a:xfrm>
            <a:off x="1028700" y="3103628"/>
            <a:ext cx="8122420" cy="4846320"/>
          </a:xfrm>
          <a:prstGeom prst="rect">
            <a:avLst/>
          </a:prstGeom>
        </p:spPr>
        <p:txBody>
          <a:bodyPr lIns="0" tIns="0" rIns="0" bIns="0" rtlCol="0" anchor="t">
            <a:spAutoFit/>
          </a:bodyPr>
          <a:lstStyle/>
          <a:p>
            <a:pPr algn="l">
              <a:lnSpc>
                <a:spcPts val="4320"/>
              </a:lnSpc>
            </a:pPr>
            <a:r>
              <a:rPr lang="en-US" sz="2400">
                <a:solidFill>
                  <a:srgbClr val="000000"/>
                </a:solidFill>
                <a:latin typeface="Inter Bold"/>
                <a:ea typeface="Inter Bold"/>
                <a:cs typeface="Inter Bold"/>
                <a:sym typeface="Inter Bold"/>
              </a:rPr>
              <a:t>„Die Erde ist ein Patient, dem es nicht gut geht.“</a:t>
            </a:r>
          </a:p>
          <a:p>
            <a:pPr algn="l">
              <a:lnSpc>
                <a:spcPts val="4320"/>
              </a:lnSpc>
            </a:pPr>
            <a:endParaRPr lang="en-US" sz="2400">
              <a:solidFill>
                <a:srgbClr val="000000"/>
              </a:solidFill>
              <a:latin typeface="Inter Bold"/>
              <a:ea typeface="Inter Bold"/>
              <a:cs typeface="Inter Bold"/>
              <a:sym typeface="Inter Bold"/>
            </a:endParaRPr>
          </a:p>
          <a:p>
            <a:pPr marL="518160" lvl="1" indent="-259080" algn="l">
              <a:lnSpc>
                <a:spcPts val="4320"/>
              </a:lnSpc>
              <a:buFont typeface="Arial"/>
              <a:buChar char="•"/>
            </a:pPr>
            <a:r>
              <a:rPr lang="en-US" sz="2400">
                <a:solidFill>
                  <a:srgbClr val="000000"/>
                </a:solidFill>
                <a:latin typeface="Inter"/>
                <a:ea typeface="Inter"/>
                <a:cs typeface="Inter"/>
                <a:sym typeface="Inter"/>
              </a:rPr>
              <a:t>Belastungsgrenzen für </a:t>
            </a:r>
            <a:r>
              <a:rPr lang="en-US" sz="2400">
                <a:solidFill>
                  <a:srgbClr val="000000"/>
                </a:solidFill>
                <a:latin typeface="Inter Bold"/>
                <a:ea typeface="Inter Bold"/>
                <a:cs typeface="Inter Bold"/>
                <a:sym typeface="Inter Bold"/>
              </a:rPr>
              <a:t>9 Schlüsselaspekte </a:t>
            </a:r>
            <a:r>
              <a:rPr lang="en-US" sz="2400">
                <a:solidFill>
                  <a:srgbClr val="000000"/>
                </a:solidFill>
                <a:latin typeface="Inter"/>
                <a:ea typeface="Inter"/>
                <a:cs typeface="Inter"/>
                <a:sym typeface="Inter"/>
              </a:rPr>
              <a:t>als sicherer Handlungsspielraum für die menschliche Zivilisation</a:t>
            </a:r>
          </a:p>
          <a:p>
            <a:pPr marL="518160" lvl="1" indent="-259080" algn="l">
              <a:lnSpc>
                <a:spcPts val="4320"/>
              </a:lnSpc>
              <a:buFont typeface="Arial"/>
              <a:buChar char="•"/>
            </a:pPr>
            <a:r>
              <a:rPr lang="en-US" sz="2400">
                <a:solidFill>
                  <a:srgbClr val="000000"/>
                </a:solidFill>
                <a:latin typeface="Inter"/>
                <a:ea typeface="Inter"/>
                <a:cs typeface="Inter"/>
                <a:sym typeface="Inter"/>
              </a:rPr>
              <a:t>6 von 9 dieser Grenzen sind bereits heute überschritten</a:t>
            </a:r>
          </a:p>
          <a:p>
            <a:pPr marL="518160" lvl="1" indent="-259080" algn="l">
              <a:lnSpc>
                <a:spcPts val="4320"/>
              </a:lnSpc>
              <a:buFont typeface="Arial"/>
              <a:buChar char="•"/>
            </a:pPr>
            <a:r>
              <a:rPr lang="en-US" sz="2400">
                <a:solidFill>
                  <a:srgbClr val="000000"/>
                </a:solidFill>
                <a:latin typeface="Inter"/>
                <a:ea typeface="Inter"/>
                <a:cs typeface="Inter"/>
                <a:sym typeface="Inter"/>
              </a:rPr>
              <a:t>-&gt; </a:t>
            </a:r>
            <a:r>
              <a:rPr lang="en-US" sz="2400">
                <a:solidFill>
                  <a:srgbClr val="000000"/>
                </a:solidFill>
                <a:latin typeface="Inter Bold"/>
                <a:ea typeface="Inter Bold"/>
                <a:cs typeface="Inter Bold"/>
                <a:sym typeface="Inter Bold"/>
              </a:rPr>
              <a:t>Risiko für weitreichende, plötzliche oder irreversible Umweltveränderungen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8450228" y="3153110"/>
            <a:ext cx="9837772" cy="4478718"/>
          </a:xfrm>
          <a:custGeom>
            <a:avLst/>
            <a:gdLst/>
            <a:ahLst/>
            <a:cxnLst/>
            <a:rect l="l" t="t" r="r" b="b"/>
            <a:pathLst>
              <a:path w="9837772" h="4478718">
                <a:moveTo>
                  <a:pt x="0" y="0"/>
                </a:moveTo>
                <a:lnTo>
                  <a:pt x="9837772" y="0"/>
                </a:lnTo>
                <a:lnTo>
                  <a:pt x="9837772" y="4478718"/>
                </a:lnTo>
                <a:lnTo>
                  <a:pt x="0" y="4478718"/>
                </a:lnTo>
                <a:lnTo>
                  <a:pt x="0" y="0"/>
                </a:lnTo>
                <a:close/>
              </a:path>
            </a:pathLst>
          </a:custGeom>
          <a:blipFill>
            <a:blip r:embed="rId5"/>
            <a:stretch>
              <a:fillRect l="-1070" t="-4553"/>
            </a:stretch>
          </a:blipFill>
        </p:spPr>
      </p:sp>
      <p:sp>
        <p:nvSpPr>
          <p:cNvPr id="5" name="TextBox 5"/>
          <p:cNvSpPr txBox="1"/>
          <p:nvPr/>
        </p:nvSpPr>
        <p:spPr>
          <a:xfrm>
            <a:off x="1028700" y="1028700"/>
            <a:ext cx="13492249"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VSME-Standard (freiwilliger KMU-Standard)</a:t>
            </a:r>
          </a:p>
        </p:txBody>
      </p:sp>
      <p:sp>
        <p:nvSpPr>
          <p:cNvPr id="6" name="TextBox 6"/>
          <p:cNvSpPr txBox="1"/>
          <p:nvPr/>
        </p:nvSpPr>
        <p:spPr>
          <a:xfrm>
            <a:off x="1028700" y="2695518"/>
            <a:ext cx="7421528" cy="5389244"/>
          </a:xfrm>
          <a:prstGeom prst="rect">
            <a:avLst/>
          </a:prstGeom>
        </p:spPr>
        <p:txBody>
          <a:bodyPr lIns="0" tIns="0" rIns="0" bIns="0" rtlCol="0" anchor="t">
            <a:spAutoFit/>
          </a:bodyPr>
          <a:lstStyle/>
          <a:p>
            <a:pPr marL="518162" lvl="1" indent="-259081" algn="l">
              <a:lnSpc>
                <a:spcPts val="4320"/>
              </a:lnSpc>
              <a:buFont typeface="Arial"/>
              <a:buChar char="•"/>
            </a:pPr>
            <a:r>
              <a:rPr lang="en-US" sz="2400" dirty="0" err="1">
                <a:solidFill>
                  <a:srgbClr val="494949"/>
                </a:solidFill>
                <a:latin typeface="Inter"/>
                <a:ea typeface="Inter"/>
                <a:cs typeface="Inter"/>
                <a:sym typeface="Inter"/>
              </a:rPr>
              <a:t>Standardisierung</a:t>
            </a:r>
            <a:r>
              <a:rPr lang="en-US" sz="2400" dirty="0">
                <a:solidFill>
                  <a:srgbClr val="494949"/>
                </a:solidFill>
                <a:latin typeface="Inter"/>
                <a:ea typeface="Inter"/>
                <a:cs typeface="Inter"/>
                <a:sym typeface="Inter"/>
              </a:rPr>
              <a:t> der </a:t>
            </a:r>
            <a:r>
              <a:rPr lang="en-US" sz="2400" dirty="0" err="1">
                <a:solidFill>
                  <a:srgbClr val="494949"/>
                </a:solidFill>
                <a:latin typeface="Inter"/>
                <a:ea typeface="Inter"/>
                <a:cs typeface="Inter"/>
                <a:sym typeface="Inter"/>
              </a:rPr>
              <a:t>aktuell</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zahlreichen</a:t>
            </a:r>
            <a:r>
              <a:rPr lang="en-US" sz="2400" dirty="0">
                <a:solidFill>
                  <a:srgbClr val="494949"/>
                </a:solidFill>
                <a:latin typeface="Inter"/>
                <a:ea typeface="Inter"/>
                <a:cs typeface="Inter"/>
                <a:sym typeface="Inter"/>
              </a:rPr>
              <a:t> ESG-</a:t>
            </a:r>
            <a:r>
              <a:rPr lang="en-US" sz="2400" dirty="0" err="1">
                <a:solidFill>
                  <a:srgbClr val="494949"/>
                </a:solidFill>
                <a:latin typeface="Inter"/>
                <a:ea typeface="Inter"/>
                <a:cs typeface="Inter"/>
                <a:sym typeface="Inter"/>
              </a:rPr>
              <a:t>Datenanfragen</a:t>
            </a:r>
            <a:r>
              <a:rPr lang="en-US" sz="2400" dirty="0">
                <a:solidFill>
                  <a:srgbClr val="494949"/>
                </a:solidFill>
                <a:latin typeface="Inter"/>
                <a:ea typeface="Inter"/>
                <a:cs typeface="Inter"/>
                <a:sym typeface="Inter"/>
              </a:rPr>
              <a:t>, die </a:t>
            </a:r>
            <a:r>
              <a:rPr lang="en-US" sz="2400" dirty="0" err="1">
                <a:solidFill>
                  <a:srgbClr val="494949"/>
                </a:solidFill>
                <a:latin typeface="Inter"/>
                <a:ea typeface="Inter"/>
                <a:cs typeface="Inter"/>
                <a:sym typeface="Inter"/>
              </a:rPr>
              <a:t>für</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nicht</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börsennotierte</a:t>
            </a:r>
            <a:r>
              <a:rPr lang="en-US" sz="2400" dirty="0">
                <a:solidFill>
                  <a:srgbClr val="494949"/>
                </a:solidFill>
                <a:latin typeface="Inter"/>
                <a:ea typeface="Inter"/>
                <a:cs typeface="Inter"/>
                <a:sym typeface="Inter"/>
              </a:rPr>
              <a:t> KMU </a:t>
            </a:r>
            <a:r>
              <a:rPr lang="en-US" sz="2400" dirty="0" err="1">
                <a:solidFill>
                  <a:srgbClr val="494949"/>
                </a:solidFill>
                <a:latin typeface="Inter"/>
                <a:ea typeface="Inter"/>
                <a:cs typeface="Inter"/>
                <a:sym typeface="Inter"/>
              </a:rPr>
              <a:t>einen</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erheblichen</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Aufwand</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darstellen</a:t>
            </a:r>
            <a:endParaRPr lang="en-US" sz="2400" dirty="0">
              <a:solidFill>
                <a:srgbClr val="494949"/>
              </a:solidFill>
              <a:latin typeface="Inter"/>
              <a:ea typeface="Inter"/>
              <a:cs typeface="Inter"/>
              <a:sym typeface="Inter"/>
            </a:endParaRPr>
          </a:p>
          <a:p>
            <a:pPr marL="518162" lvl="1" indent="-259081" algn="l">
              <a:lnSpc>
                <a:spcPts val="4320"/>
              </a:lnSpc>
              <a:buFont typeface="Arial"/>
              <a:buChar char="•"/>
            </a:pPr>
            <a:r>
              <a:rPr lang="en-US" sz="2400" dirty="0" err="1">
                <a:solidFill>
                  <a:srgbClr val="494949"/>
                </a:solidFill>
                <a:latin typeface="Inter"/>
                <a:ea typeface="Inter"/>
                <a:cs typeface="Inter"/>
                <a:sym typeface="Inter"/>
              </a:rPr>
              <a:t>Reduktion</a:t>
            </a:r>
            <a:r>
              <a:rPr lang="en-US" sz="2400" dirty="0">
                <a:solidFill>
                  <a:srgbClr val="494949"/>
                </a:solidFill>
                <a:latin typeface="Inter"/>
                <a:ea typeface="Inter"/>
                <a:cs typeface="Inter"/>
                <a:sym typeface="Inter"/>
              </a:rPr>
              <a:t> von </a:t>
            </a:r>
            <a:r>
              <a:rPr lang="en-US" sz="2400" dirty="0" err="1">
                <a:solidFill>
                  <a:srgbClr val="494949"/>
                </a:solidFill>
                <a:latin typeface="Inter"/>
                <a:ea typeface="Inter"/>
                <a:cs typeface="Inter"/>
                <a:sym typeface="Inter"/>
              </a:rPr>
              <a:t>unkoordinierten</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Anfragen</a:t>
            </a:r>
            <a:endParaRPr lang="en-US" sz="2400" dirty="0">
              <a:solidFill>
                <a:srgbClr val="494949"/>
              </a:solidFill>
              <a:latin typeface="Inter"/>
              <a:ea typeface="Inter"/>
              <a:cs typeface="Inter"/>
              <a:sym typeface="Inter"/>
            </a:endParaRPr>
          </a:p>
          <a:p>
            <a:pPr marL="518162" lvl="1" indent="-259081" algn="l">
              <a:lnSpc>
                <a:spcPts val="4320"/>
              </a:lnSpc>
              <a:buFont typeface="Arial"/>
              <a:buChar char="•"/>
            </a:pPr>
            <a:r>
              <a:rPr lang="en-US" sz="2400" dirty="0" err="1">
                <a:solidFill>
                  <a:srgbClr val="494949"/>
                </a:solidFill>
                <a:latin typeface="Inter"/>
                <a:ea typeface="Inter"/>
                <a:cs typeface="Inter"/>
                <a:sym typeface="Inter"/>
              </a:rPr>
              <a:t>Besserer</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Zugang</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zu</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Finanzierungen</a:t>
            </a:r>
            <a:r>
              <a:rPr lang="en-US" sz="2400" dirty="0">
                <a:solidFill>
                  <a:srgbClr val="494949"/>
                </a:solidFill>
                <a:latin typeface="Inter"/>
                <a:ea typeface="Inter"/>
                <a:cs typeface="Inter"/>
                <a:sym typeface="Inter"/>
              </a:rPr>
              <a:t> und </a:t>
            </a:r>
            <a:r>
              <a:rPr lang="en-US" sz="2400" dirty="0" err="1">
                <a:solidFill>
                  <a:srgbClr val="494949"/>
                </a:solidFill>
                <a:latin typeface="Inter"/>
                <a:ea typeface="Inter"/>
                <a:cs typeface="Inter"/>
                <a:sym typeface="Inter"/>
              </a:rPr>
              <a:t>bessere</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Kundenbeziehung</a:t>
            </a:r>
            <a:endParaRPr lang="en-US" sz="2400" dirty="0">
              <a:solidFill>
                <a:srgbClr val="494949"/>
              </a:solidFill>
              <a:latin typeface="Inter"/>
              <a:ea typeface="Inter"/>
              <a:cs typeface="Inter"/>
              <a:sym typeface="Inter"/>
            </a:endParaRPr>
          </a:p>
          <a:p>
            <a:pPr marL="518162" lvl="1" indent="-259081" algn="l">
              <a:lnSpc>
                <a:spcPts val="4320"/>
              </a:lnSpc>
              <a:buFont typeface="Arial"/>
              <a:buChar char="•"/>
            </a:pPr>
            <a:r>
              <a:rPr lang="en-US" sz="2400" dirty="0" err="1">
                <a:solidFill>
                  <a:srgbClr val="494949"/>
                </a:solidFill>
                <a:latin typeface="Inter"/>
                <a:ea typeface="Inter"/>
                <a:cs typeface="Inter"/>
                <a:sym typeface="Inter"/>
              </a:rPr>
              <a:t>Bestehend</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aus</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einem</a:t>
            </a:r>
            <a:r>
              <a:rPr lang="en-US" sz="2400" dirty="0">
                <a:solidFill>
                  <a:srgbClr val="494949"/>
                </a:solidFill>
                <a:latin typeface="Inter"/>
                <a:ea typeface="Inter"/>
                <a:cs typeface="Inter"/>
                <a:sym typeface="Inter"/>
              </a:rPr>
              <a:t> </a:t>
            </a:r>
            <a:r>
              <a:rPr lang="en-US" sz="2400" dirty="0">
                <a:solidFill>
                  <a:srgbClr val="494949"/>
                </a:solidFill>
                <a:latin typeface="Inter Bold"/>
                <a:ea typeface="Inter Bold"/>
                <a:cs typeface="Inter Bold"/>
                <a:sym typeface="Inter Bold"/>
              </a:rPr>
              <a:t>Basic Module </a:t>
            </a:r>
            <a:r>
              <a:rPr lang="en-US" sz="2400" dirty="0">
                <a:solidFill>
                  <a:srgbClr val="494949"/>
                </a:solidFill>
                <a:latin typeface="Inter"/>
                <a:ea typeface="Inter"/>
                <a:cs typeface="Inter"/>
                <a:sym typeface="Inter"/>
              </a:rPr>
              <a:t>und in </a:t>
            </a:r>
            <a:r>
              <a:rPr lang="en-US" sz="2400" dirty="0" err="1">
                <a:solidFill>
                  <a:srgbClr val="494949"/>
                </a:solidFill>
                <a:latin typeface="Inter"/>
                <a:ea typeface="Inter"/>
                <a:cs typeface="Inter"/>
                <a:sym typeface="Inter"/>
              </a:rPr>
              <a:t>zwei</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zusätzlichen</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optionalen</a:t>
            </a:r>
            <a:r>
              <a:rPr lang="en-US" sz="2400" dirty="0">
                <a:solidFill>
                  <a:srgbClr val="494949"/>
                </a:solidFill>
                <a:latin typeface="Inter"/>
                <a:ea typeface="Inter"/>
                <a:cs typeface="Inter"/>
                <a:sym typeface="Inter"/>
              </a:rPr>
              <a:t> </a:t>
            </a:r>
            <a:r>
              <a:rPr lang="en-US" sz="2400" dirty="0" err="1">
                <a:solidFill>
                  <a:srgbClr val="494949"/>
                </a:solidFill>
                <a:latin typeface="Inter"/>
                <a:ea typeface="Inter"/>
                <a:cs typeface="Inter"/>
                <a:sym typeface="Inter"/>
              </a:rPr>
              <a:t>Modulen</a:t>
            </a:r>
            <a:r>
              <a:rPr lang="en-US" sz="2400" dirty="0">
                <a:solidFill>
                  <a:srgbClr val="494949"/>
                </a:solidFill>
                <a:latin typeface="Inter"/>
                <a:ea typeface="Inter"/>
                <a:cs typeface="Inter"/>
                <a:sym typeface="Inter"/>
              </a:rPr>
              <a:t>, </a:t>
            </a:r>
            <a:r>
              <a:rPr lang="en-US" sz="2400" dirty="0">
                <a:solidFill>
                  <a:srgbClr val="494949"/>
                </a:solidFill>
                <a:latin typeface="Inter Bold"/>
                <a:ea typeface="Inter Bold"/>
                <a:cs typeface="Inter Bold"/>
                <a:sym typeface="Inter Bold"/>
              </a:rPr>
              <a:t>Narrative-Policies, Actions and Targets (PAT) Module</a:t>
            </a:r>
            <a:r>
              <a:rPr lang="en-US" sz="2400" dirty="0">
                <a:solidFill>
                  <a:srgbClr val="494949"/>
                </a:solidFill>
                <a:latin typeface="Inter"/>
                <a:ea typeface="Inter"/>
                <a:cs typeface="Inter"/>
                <a:sym typeface="Inter"/>
              </a:rPr>
              <a:t> und </a:t>
            </a:r>
            <a:r>
              <a:rPr lang="en-US" sz="2400" dirty="0" err="1">
                <a:solidFill>
                  <a:srgbClr val="494949"/>
                </a:solidFill>
                <a:latin typeface="Inter"/>
                <a:ea typeface="Inter"/>
                <a:cs typeface="Inter"/>
                <a:sym typeface="Inter"/>
              </a:rPr>
              <a:t>ein</a:t>
            </a:r>
            <a:r>
              <a:rPr lang="en-US" sz="2400" dirty="0">
                <a:solidFill>
                  <a:srgbClr val="494949"/>
                </a:solidFill>
                <a:latin typeface="Inter"/>
                <a:ea typeface="Inter"/>
                <a:cs typeface="Inter"/>
                <a:sym typeface="Inter"/>
              </a:rPr>
              <a:t> </a:t>
            </a:r>
            <a:r>
              <a:rPr lang="en-US" sz="2400" dirty="0">
                <a:solidFill>
                  <a:srgbClr val="494949"/>
                </a:solidFill>
                <a:latin typeface="Inter Bold"/>
                <a:ea typeface="Inter Bold"/>
                <a:cs typeface="Inter Bold"/>
                <a:sym typeface="Inter Bold"/>
              </a:rPr>
              <a:t>Business Partners (BP) Module</a:t>
            </a:r>
            <a:r>
              <a:rPr lang="en-US" sz="2400" dirty="0">
                <a:solidFill>
                  <a:srgbClr val="494949"/>
                </a:solidFill>
                <a:latin typeface="Inter"/>
                <a:ea typeface="Inter"/>
                <a:cs typeface="Inter"/>
                <a:sym typeface="Inter"/>
              </a:rPr>
              <a:t>.</a:t>
            </a:r>
          </a:p>
        </p:txBody>
      </p:sp>
      <p:sp>
        <p:nvSpPr>
          <p:cNvPr id="7" name="TextBox 7"/>
          <p:cNvSpPr txBox="1"/>
          <p:nvPr/>
        </p:nvSpPr>
        <p:spPr>
          <a:xfrm>
            <a:off x="8861185" y="8056187"/>
            <a:ext cx="3618458" cy="207645"/>
          </a:xfrm>
          <a:prstGeom prst="rect">
            <a:avLst/>
          </a:prstGeom>
        </p:spPr>
        <p:txBody>
          <a:bodyPr lIns="0" tIns="0" rIns="0" bIns="0" rtlCol="0" anchor="t">
            <a:spAutoFit/>
          </a:bodyPr>
          <a:lstStyle/>
          <a:p>
            <a:pPr marL="0" lvl="0" indent="0" algn="ctr">
              <a:lnSpc>
                <a:spcPts val="1679"/>
              </a:lnSpc>
              <a:spcBef>
                <a:spcPct val="0"/>
              </a:spcBef>
            </a:pPr>
            <a:r>
              <a:rPr lang="en-US" sz="1200">
                <a:solidFill>
                  <a:srgbClr val="000000"/>
                </a:solidFill>
                <a:latin typeface="Inter"/>
                <a:ea typeface="Inter"/>
                <a:cs typeface="Inter"/>
                <a:sym typeface="Inter"/>
              </a:rPr>
              <a:t>Quelle: Monika Brom, AFRAC &amp; Umweltbundesamt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grpSp>
        <p:nvGrpSpPr>
          <p:cNvPr id="4" name="Group 4"/>
          <p:cNvGrpSpPr/>
          <p:nvPr/>
        </p:nvGrpSpPr>
        <p:grpSpPr>
          <a:xfrm>
            <a:off x="3631167" y="2539849"/>
            <a:ext cx="3274651" cy="3274651"/>
            <a:chOff x="0" y="0"/>
            <a:chExt cx="4366202" cy="4366202"/>
          </a:xfrm>
        </p:grpSpPr>
        <p:grpSp>
          <p:nvGrpSpPr>
            <p:cNvPr id="5" name="Group 5"/>
            <p:cNvGrpSpPr/>
            <p:nvPr/>
          </p:nvGrpSpPr>
          <p:grpSpPr>
            <a:xfrm>
              <a:off x="0" y="0"/>
              <a:ext cx="4366202" cy="436620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8EC045"/>
              </a:solidFill>
            </p:spPr>
          </p:sp>
          <p:sp>
            <p:nvSpPr>
              <p:cNvPr id="7" name="TextBox 7"/>
              <p:cNvSpPr txBox="1"/>
              <p:nvPr/>
            </p:nvSpPr>
            <p:spPr>
              <a:xfrm>
                <a:off x="139700" y="139700"/>
                <a:ext cx="533400" cy="533400"/>
              </a:xfrm>
              <a:prstGeom prst="rect">
                <a:avLst/>
              </a:prstGeom>
            </p:spPr>
            <p:txBody>
              <a:bodyPr lIns="50800" tIns="50800" rIns="50800" bIns="50800" rtlCol="0" anchor="ctr"/>
              <a:lstStyle/>
              <a:p>
                <a:pPr algn="ctr">
                  <a:lnSpc>
                    <a:spcPts val="2879"/>
                  </a:lnSpc>
                </a:pPr>
                <a:r>
                  <a:rPr lang="en-US" sz="2400">
                    <a:solidFill>
                      <a:srgbClr val="FFFFFF"/>
                    </a:solidFill>
                    <a:latin typeface="Inter Bold"/>
                    <a:ea typeface="Inter Bold"/>
                    <a:cs typeface="Inter Bold"/>
                    <a:sym typeface="Inter Bold"/>
                  </a:rPr>
                  <a:t>Finanzierung sichern </a:t>
                </a:r>
              </a:p>
            </p:txBody>
          </p:sp>
        </p:grpSp>
        <p:sp>
          <p:nvSpPr>
            <p:cNvPr id="8" name="Freeform 8"/>
            <p:cNvSpPr/>
            <p:nvPr/>
          </p:nvSpPr>
          <p:spPr>
            <a:xfrm>
              <a:off x="1800627" y="529505"/>
              <a:ext cx="823247" cy="881657"/>
            </a:xfrm>
            <a:custGeom>
              <a:avLst/>
              <a:gdLst/>
              <a:ahLst/>
              <a:cxnLst/>
              <a:rect l="l" t="t" r="r" b="b"/>
              <a:pathLst>
                <a:path w="823247" h="881657">
                  <a:moveTo>
                    <a:pt x="0" y="0"/>
                  </a:moveTo>
                  <a:lnTo>
                    <a:pt x="823247" y="0"/>
                  </a:lnTo>
                  <a:lnTo>
                    <a:pt x="823247" y="881657"/>
                  </a:lnTo>
                  <a:lnTo>
                    <a:pt x="0" y="881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grpSp>
        <p:nvGrpSpPr>
          <p:cNvPr id="9" name="Group 9"/>
          <p:cNvGrpSpPr/>
          <p:nvPr/>
        </p:nvGrpSpPr>
        <p:grpSpPr>
          <a:xfrm>
            <a:off x="7507455" y="2539849"/>
            <a:ext cx="3274651" cy="3274651"/>
            <a:chOff x="0" y="0"/>
            <a:chExt cx="4366202" cy="4366202"/>
          </a:xfrm>
        </p:grpSpPr>
        <p:grpSp>
          <p:nvGrpSpPr>
            <p:cNvPr id="10" name="Group 10"/>
            <p:cNvGrpSpPr/>
            <p:nvPr/>
          </p:nvGrpSpPr>
          <p:grpSpPr>
            <a:xfrm>
              <a:off x="0" y="0"/>
              <a:ext cx="4366202" cy="436620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00853C"/>
              </a:solidFill>
            </p:spPr>
          </p:sp>
          <p:sp>
            <p:nvSpPr>
              <p:cNvPr id="12" name="TextBox 12"/>
              <p:cNvSpPr txBox="1"/>
              <p:nvPr/>
            </p:nvSpPr>
            <p:spPr>
              <a:xfrm>
                <a:off x="139700" y="139700"/>
                <a:ext cx="533400" cy="533400"/>
              </a:xfrm>
              <a:prstGeom prst="rect">
                <a:avLst/>
              </a:prstGeom>
            </p:spPr>
            <p:txBody>
              <a:bodyPr lIns="50800" tIns="50800" rIns="50800" bIns="50800" rtlCol="0" anchor="ctr"/>
              <a:lstStyle/>
              <a:p>
                <a:pPr algn="ctr">
                  <a:lnSpc>
                    <a:spcPts val="2879"/>
                  </a:lnSpc>
                </a:pPr>
                <a:r>
                  <a:rPr lang="en-US" sz="2400">
                    <a:solidFill>
                      <a:srgbClr val="FFFFFF"/>
                    </a:solidFill>
                    <a:latin typeface="Inter Bold"/>
                    <a:ea typeface="Inter Bold"/>
                    <a:cs typeface="Inter Bold"/>
                    <a:sym typeface="Inter Bold"/>
                  </a:rPr>
                  <a:t>Personal gewinnen</a:t>
                </a:r>
              </a:p>
            </p:txBody>
          </p:sp>
        </p:grpSp>
        <p:sp>
          <p:nvSpPr>
            <p:cNvPr id="13" name="Freeform 13"/>
            <p:cNvSpPr/>
            <p:nvPr/>
          </p:nvSpPr>
          <p:spPr>
            <a:xfrm>
              <a:off x="1801294" y="529505"/>
              <a:ext cx="838817" cy="783245"/>
            </a:xfrm>
            <a:custGeom>
              <a:avLst/>
              <a:gdLst/>
              <a:ahLst/>
              <a:cxnLst/>
              <a:rect l="l" t="t" r="r" b="b"/>
              <a:pathLst>
                <a:path w="838817" h="783245">
                  <a:moveTo>
                    <a:pt x="0" y="0"/>
                  </a:moveTo>
                  <a:lnTo>
                    <a:pt x="838817" y="0"/>
                  </a:lnTo>
                  <a:lnTo>
                    <a:pt x="838817" y="783246"/>
                  </a:lnTo>
                  <a:lnTo>
                    <a:pt x="0" y="7832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grpSp>
        <p:nvGrpSpPr>
          <p:cNvPr id="14" name="Group 14"/>
          <p:cNvGrpSpPr/>
          <p:nvPr/>
        </p:nvGrpSpPr>
        <p:grpSpPr>
          <a:xfrm>
            <a:off x="11382181" y="2536138"/>
            <a:ext cx="3274651" cy="3274651"/>
            <a:chOff x="0" y="0"/>
            <a:chExt cx="4366202" cy="4366202"/>
          </a:xfrm>
        </p:grpSpPr>
        <p:grpSp>
          <p:nvGrpSpPr>
            <p:cNvPr id="15" name="Group 15"/>
            <p:cNvGrpSpPr/>
            <p:nvPr/>
          </p:nvGrpSpPr>
          <p:grpSpPr>
            <a:xfrm>
              <a:off x="0" y="0"/>
              <a:ext cx="4366202" cy="436620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8EC045"/>
              </a:solidFill>
            </p:spPr>
          </p:sp>
          <p:sp>
            <p:nvSpPr>
              <p:cNvPr id="17" name="TextBox 17"/>
              <p:cNvSpPr txBox="1"/>
              <p:nvPr/>
            </p:nvSpPr>
            <p:spPr>
              <a:xfrm>
                <a:off x="139700" y="139700"/>
                <a:ext cx="533400" cy="533400"/>
              </a:xfrm>
              <a:prstGeom prst="rect">
                <a:avLst/>
              </a:prstGeom>
            </p:spPr>
            <p:txBody>
              <a:bodyPr lIns="50800" tIns="50800" rIns="50800" bIns="50800" rtlCol="0" anchor="ctr"/>
              <a:lstStyle/>
              <a:p>
                <a:pPr algn="ctr">
                  <a:lnSpc>
                    <a:spcPts val="2879"/>
                  </a:lnSpc>
                </a:pPr>
                <a:r>
                  <a:rPr lang="en-US" sz="2400">
                    <a:solidFill>
                      <a:srgbClr val="FFFFFF"/>
                    </a:solidFill>
                    <a:latin typeface="Inter Bold"/>
                    <a:ea typeface="Inter Bold"/>
                    <a:cs typeface="Inter Bold"/>
                    <a:sym typeface="Inter Bold"/>
                  </a:rPr>
                  <a:t>Kund*innen überzeugen</a:t>
                </a:r>
              </a:p>
            </p:txBody>
          </p:sp>
        </p:grpSp>
        <p:sp>
          <p:nvSpPr>
            <p:cNvPr id="18" name="Freeform 18"/>
            <p:cNvSpPr/>
            <p:nvPr/>
          </p:nvSpPr>
          <p:spPr>
            <a:xfrm>
              <a:off x="1702224" y="416228"/>
              <a:ext cx="1020052" cy="901471"/>
            </a:xfrm>
            <a:custGeom>
              <a:avLst/>
              <a:gdLst/>
              <a:ahLst/>
              <a:cxnLst/>
              <a:rect l="l" t="t" r="r" b="b"/>
              <a:pathLst>
                <a:path w="1020052" h="901471">
                  <a:moveTo>
                    <a:pt x="0" y="0"/>
                  </a:moveTo>
                  <a:lnTo>
                    <a:pt x="1020052" y="0"/>
                  </a:lnTo>
                  <a:lnTo>
                    <a:pt x="1020052" y="901471"/>
                  </a:lnTo>
                  <a:lnTo>
                    <a:pt x="0" y="90147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19" name="Group 19"/>
          <p:cNvGrpSpPr/>
          <p:nvPr/>
        </p:nvGrpSpPr>
        <p:grpSpPr>
          <a:xfrm>
            <a:off x="3631167" y="6267990"/>
            <a:ext cx="3274651" cy="3274651"/>
            <a:chOff x="0" y="0"/>
            <a:chExt cx="4366202" cy="4366202"/>
          </a:xfrm>
        </p:grpSpPr>
        <p:grpSp>
          <p:nvGrpSpPr>
            <p:cNvPr id="20" name="Group 20"/>
            <p:cNvGrpSpPr/>
            <p:nvPr/>
          </p:nvGrpSpPr>
          <p:grpSpPr>
            <a:xfrm>
              <a:off x="0" y="0"/>
              <a:ext cx="4366202" cy="436620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00853C"/>
              </a:solidFill>
            </p:spPr>
          </p:sp>
          <p:sp>
            <p:nvSpPr>
              <p:cNvPr id="22" name="TextBox 22"/>
              <p:cNvSpPr txBox="1"/>
              <p:nvPr/>
            </p:nvSpPr>
            <p:spPr>
              <a:xfrm>
                <a:off x="139700" y="139700"/>
                <a:ext cx="533400" cy="533400"/>
              </a:xfrm>
              <a:prstGeom prst="rect">
                <a:avLst/>
              </a:prstGeom>
            </p:spPr>
            <p:txBody>
              <a:bodyPr lIns="50800" tIns="50800" rIns="50800" bIns="50800" rtlCol="0" anchor="ctr"/>
              <a:lstStyle/>
              <a:p>
                <a:pPr algn="ctr">
                  <a:lnSpc>
                    <a:spcPts val="2879"/>
                  </a:lnSpc>
                </a:pPr>
                <a:r>
                  <a:rPr lang="en-US" sz="2400">
                    <a:solidFill>
                      <a:srgbClr val="FFFFFF"/>
                    </a:solidFill>
                    <a:latin typeface="Inter Bold"/>
                    <a:ea typeface="Inter Bold"/>
                    <a:cs typeface="Inter Bold"/>
                    <a:sym typeface="Inter Bold"/>
                  </a:rPr>
                  <a:t>Innovation vorantreiben</a:t>
                </a:r>
              </a:p>
            </p:txBody>
          </p:sp>
        </p:grpSp>
        <p:sp>
          <p:nvSpPr>
            <p:cNvPr id="23" name="Freeform 23"/>
            <p:cNvSpPr/>
            <p:nvPr/>
          </p:nvSpPr>
          <p:spPr>
            <a:xfrm>
              <a:off x="1670023" y="304632"/>
              <a:ext cx="991986" cy="1180935"/>
            </a:xfrm>
            <a:custGeom>
              <a:avLst/>
              <a:gdLst/>
              <a:ahLst/>
              <a:cxnLst/>
              <a:rect l="l" t="t" r="r" b="b"/>
              <a:pathLst>
                <a:path w="991986" h="1180935">
                  <a:moveTo>
                    <a:pt x="0" y="0"/>
                  </a:moveTo>
                  <a:lnTo>
                    <a:pt x="991986" y="0"/>
                  </a:lnTo>
                  <a:lnTo>
                    <a:pt x="991986" y="1180935"/>
                  </a:lnTo>
                  <a:lnTo>
                    <a:pt x="0" y="118093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grpSp>
        <p:nvGrpSpPr>
          <p:cNvPr id="24" name="Group 24"/>
          <p:cNvGrpSpPr/>
          <p:nvPr/>
        </p:nvGrpSpPr>
        <p:grpSpPr>
          <a:xfrm>
            <a:off x="7507455" y="6267990"/>
            <a:ext cx="3274651" cy="3274651"/>
            <a:chOff x="0" y="0"/>
            <a:chExt cx="4366202" cy="4366202"/>
          </a:xfrm>
        </p:grpSpPr>
        <p:grpSp>
          <p:nvGrpSpPr>
            <p:cNvPr id="25" name="Group 25"/>
            <p:cNvGrpSpPr/>
            <p:nvPr/>
          </p:nvGrpSpPr>
          <p:grpSpPr>
            <a:xfrm>
              <a:off x="0" y="0"/>
              <a:ext cx="4366202" cy="436620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A9C93C"/>
              </a:solidFill>
            </p:spPr>
          </p:sp>
          <p:sp>
            <p:nvSpPr>
              <p:cNvPr id="27" name="TextBox 27"/>
              <p:cNvSpPr txBox="1"/>
              <p:nvPr/>
            </p:nvSpPr>
            <p:spPr>
              <a:xfrm>
                <a:off x="139700" y="139700"/>
                <a:ext cx="533400" cy="533400"/>
              </a:xfrm>
              <a:prstGeom prst="rect">
                <a:avLst/>
              </a:prstGeom>
            </p:spPr>
            <p:txBody>
              <a:bodyPr lIns="50800" tIns="50800" rIns="50800" bIns="50800" rtlCol="0" anchor="ctr"/>
              <a:lstStyle/>
              <a:p>
                <a:pPr algn="ctr">
                  <a:lnSpc>
                    <a:spcPts val="2879"/>
                  </a:lnSpc>
                </a:pPr>
                <a:r>
                  <a:rPr lang="en-US" sz="2400">
                    <a:solidFill>
                      <a:srgbClr val="FFFFFF"/>
                    </a:solidFill>
                    <a:latin typeface="Inter Bold"/>
                    <a:ea typeface="Inter Bold"/>
                    <a:cs typeface="Inter Bold"/>
                    <a:sym typeface="Inter Bold"/>
                  </a:rPr>
                  <a:t>Frühzeitig</a:t>
                </a:r>
              </a:p>
              <a:p>
                <a:pPr algn="ctr">
                  <a:lnSpc>
                    <a:spcPts val="2879"/>
                  </a:lnSpc>
                </a:pPr>
                <a:r>
                  <a:rPr lang="en-US" sz="2400">
                    <a:solidFill>
                      <a:srgbClr val="FFFFFF"/>
                    </a:solidFill>
                    <a:latin typeface="Inter Bold"/>
                    <a:ea typeface="Inter Bold"/>
                    <a:cs typeface="Inter Bold"/>
                    <a:sym typeface="Inter Bold"/>
                  </a:rPr>
                  <a:t>vorbereiten</a:t>
                </a:r>
              </a:p>
            </p:txBody>
          </p:sp>
        </p:grpSp>
        <p:sp>
          <p:nvSpPr>
            <p:cNvPr id="28" name="Freeform 28"/>
            <p:cNvSpPr/>
            <p:nvPr/>
          </p:nvSpPr>
          <p:spPr>
            <a:xfrm>
              <a:off x="1801294" y="365512"/>
              <a:ext cx="976531" cy="992662"/>
            </a:xfrm>
            <a:custGeom>
              <a:avLst/>
              <a:gdLst/>
              <a:ahLst/>
              <a:cxnLst/>
              <a:rect l="l" t="t" r="r" b="b"/>
              <a:pathLst>
                <a:path w="976531" h="992662">
                  <a:moveTo>
                    <a:pt x="0" y="0"/>
                  </a:moveTo>
                  <a:lnTo>
                    <a:pt x="976531" y="0"/>
                  </a:lnTo>
                  <a:lnTo>
                    <a:pt x="976531" y="992662"/>
                  </a:lnTo>
                  <a:lnTo>
                    <a:pt x="0" y="99266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9" name="Group 29"/>
          <p:cNvGrpSpPr/>
          <p:nvPr/>
        </p:nvGrpSpPr>
        <p:grpSpPr>
          <a:xfrm>
            <a:off x="11382181" y="6267990"/>
            <a:ext cx="3274651" cy="3274651"/>
            <a:chOff x="0" y="0"/>
            <a:chExt cx="4366202" cy="4366202"/>
          </a:xfrm>
        </p:grpSpPr>
        <p:grpSp>
          <p:nvGrpSpPr>
            <p:cNvPr id="30" name="Group 30"/>
            <p:cNvGrpSpPr/>
            <p:nvPr/>
          </p:nvGrpSpPr>
          <p:grpSpPr>
            <a:xfrm>
              <a:off x="0" y="0"/>
              <a:ext cx="4366202" cy="4366202"/>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00853C"/>
              </a:solidFill>
            </p:spPr>
          </p:sp>
          <p:sp>
            <p:nvSpPr>
              <p:cNvPr id="32" name="TextBox 32"/>
              <p:cNvSpPr txBox="1"/>
              <p:nvPr/>
            </p:nvSpPr>
            <p:spPr>
              <a:xfrm>
                <a:off x="139700" y="139700"/>
                <a:ext cx="533400" cy="533400"/>
              </a:xfrm>
              <a:prstGeom prst="rect">
                <a:avLst/>
              </a:prstGeom>
            </p:spPr>
            <p:txBody>
              <a:bodyPr lIns="50800" tIns="50800" rIns="50800" bIns="50800" rtlCol="0" anchor="ctr"/>
              <a:lstStyle/>
              <a:p>
                <a:pPr algn="ctr">
                  <a:lnSpc>
                    <a:spcPts val="2879"/>
                  </a:lnSpc>
                </a:pPr>
                <a:r>
                  <a:rPr lang="en-US" sz="2400">
                    <a:solidFill>
                      <a:srgbClr val="FFFFFF"/>
                    </a:solidFill>
                    <a:latin typeface="Inter Bold"/>
                    <a:ea typeface="Inter Bold"/>
                    <a:cs typeface="Inter Bold"/>
                    <a:sym typeface="Inter Bold"/>
                  </a:rPr>
                  <a:t>Kosten senken </a:t>
                </a:r>
              </a:p>
            </p:txBody>
          </p:sp>
        </p:grpSp>
        <p:sp>
          <p:nvSpPr>
            <p:cNvPr id="33" name="Freeform 33"/>
            <p:cNvSpPr/>
            <p:nvPr/>
          </p:nvSpPr>
          <p:spPr>
            <a:xfrm>
              <a:off x="1653513" y="365512"/>
              <a:ext cx="1059175" cy="1059175"/>
            </a:xfrm>
            <a:custGeom>
              <a:avLst/>
              <a:gdLst/>
              <a:ahLst/>
              <a:cxnLst/>
              <a:rect l="l" t="t" r="r" b="b"/>
              <a:pathLst>
                <a:path w="1059175" h="1059175">
                  <a:moveTo>
                    <a:pt x="0" y="0"/>
                  </a:moveTo>
                  <a:lnTo>
                    <a:pt x="1059176" y="0"/>
                  </a:lnTo>
                  <a:lnTo>
                    <a:pt x="1059176" y="1059175"/>
                  </a:lnTo>
                  <a:lnTo>
                    <a:pt x="0" y="105917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34" name="TextBox 34"/>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Chancen der freiwilligen Berichterstattung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835523"/>
            <a:ext cx="18288000" cy="8451477"/>
            <a:chOff x="0" y="0"/>
            <a:chExt cx="24384000" cy="11268636"/>
          </a:xfrm>
        </p:grpSpPr>
        <p:sp>
          <p:nvSpPr>
            <p:cNvPr id="3" name="Freeform 3"/>
            <p:cNvSpPr/>
            <p:nvPr/>
          </p:nvSpPr>
          <p:spPr>
            <a:xfrm>
              <a:off x="0" y="0"/>
              <a:ext cx="24384000" cy="11268583"/>
            </a:xfrm>
            <a:custGeom>
              <a:avLst/>
              <a:gdLst/>
              <a:ahLst/>
              <a:cxnLst/>
              <a:rect l="l" t="t" r="r" b="b"/>
              <a:pathLst>
                <a:path w="24384000" h="11268583">
                  <a:moveTo>
                    <a:pt x="0" y="0"/>
                  </a:moveTo>
                  <a:lnTo>
                    <a:pt x="24384000" y="0"/>
                  </a:lnTo>
                  <a:lnTo>
                    <a:pt x="24384000" y="11268583"/>
                  </a:lnTo>
                  <a:lnTo>
                    <a:pt x="0" y="11268583"/>
                  </a:lnTo>
                  <a:close/>
                </a:path>
              </a:pathLst>
            </a:custGeom>
            <a:solidFill>
              <a:srgbClr val="00853C"/>
            </a:solidFill>
          </p:spPr>
        </p:sp>
      </p:grpSp>
      <p:sp>
        <p:nvSpPr>
          <p:cNvPr id="4" name="TextBox 4"/>
          <p:cNvSpPr txBox="1"/>
          <p:nvPr/>
        </p:nvSpPr>
        <p:spPr>
          <a:xfrm>
            <a:off x="1095780" y="3174649"/>
            <a:ext cx="13533120" cy="1971675"/>
          </a:xfrm>
          <a:prstGeom prst="rect">
            <a:avLst/>
          </a:prstGeom>
        </p:spPr>
        <p:txBody>
          <a:bodyPr lIns="0" tIns="0" rIns="0" bIns="0" rtlCol="0" anchor="t">
            <a:spAutoFit/>
          </a:bodyPr>
          <a:lstStyle/>
          <a:p>
            <a:pPr algn="l">
              <a:lnSpc>
                <a:spcPts val="7800"/>
              </a:lnSpc>
            </a:pPr>
            <a:r>
              <a:rPr lang="en-US" sz="6000">
                <a:solidFill>
                  <a:srgbClr val="FFFFFF"/>
                </a:solidFill>
                <a:latin typeface="Inter Bold"/>
                <a:ea typeface="Inter Bold"/>
                <a:cs typeface="Inter Bold"/>
                <a:sym typeface="Inter Bold"/>
              </a:rPr>
              <a:t>Good Practice Beispiele </a:t>
            </a:r>
          </a:p>
          <a:p>
            <a:pPr algn="l">
              <a:lnSpc>
                <a:spcPts val="7800"/>
              </a:lnSpc>
            </a:pPr>
            <a:r>
              <a:rPr lang="en-US" sz="6000">
                <a:solidFill>
                  <a:srgbClr val="FFFFFF"/>
                </a:solidFill>
                <a:latin typeface="Inter Bold"/>
                <a:ea typeface="Inter Bold"/>
                <a:cs typeface="Inter Bold"/>
                <a:sym typeface="Inter Bold"/>
              </a:rPr>
              <a:t>aus dem Netzwerk</a:t>
            </a:r>
          </a:p>
        </p:txBody>
      </p:sp>
      <p:sp>
        <p:nvSpPr>
          <p:cNvPr id="5" name="Freeform 5"/>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6" name="Freeform 6"/>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1028700" y="2897444"/>
            <a:ext cx="14217302" cy="6677741"/>
          </a:xfrm>
          <a:custGeom>
            <a:avLst/>
            <a:gdLst/>
            <a:ahLst/>
            <a:cxnLst/>
            <a:rect l="l" t="t" r="r" b="b"/>
            <a:pathLst>
              <a:path w="14217302" h="6677741">
                <a:moveTo>
                  <a:pt x="0" y="0"/>
                </a:moveTo>
                <a:lnTo>
                  <a:pt x="14217302" y="0"/>
                </a:lnTo>
                <a:lnTo>
                  <a:pt x="14217302" y="6677742"/>
                </a:lnTo>
                <a:lnTo>
                  <a:pt x="0" y="6677742"/>
                </a:lnTo>
                <a:lnTo>
                  <a:pt x="0" y="0"/>
                </a:lnTo>
                <a:close/>
              </a:path>
            </a:pathLst>
          </a:custGeom>
          <a:blipFill>
            <a:blip r:embed="rId5"/>
            <a:stretch>
              <a:fillRect r="-27952"/>
            </a:stretch>
          </a:blipFill>
        </p:spPr>
      </p:sp>
      <p:sp>
        <p:nvSpPr>
          <p:cNvPr id="5" name="TextBox 5"/>
          <p:cNvSpPr txBox="1"/>
          <p:nvPr/>
        </p:nvSpPr>
        <p:spPr>
          <a:xfrm>
            <a:off x="1028700" y="1028700"/>
            <a:ext cx="13275026" cy="14478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Bei refurbed ist Nachhaltigkeit Kerngeschäft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10044797" y="3207145"/>
            <a:ext cx="6396985" cy="4408733"/>
          </a:xfrm>
          <a:custGeom>
            <a:avLst/>
            <a:gdLst/>
            <a:ahLst/>
            <a:cxnLst/>
            <a:rect l="l" t="t" r="r" b="b"/>
            <a:pathLst>
              <a:path w="6396985" h="4408733">
                <a:moveTo>
                  <a:pt x="0" y="0"/>
                </a:moveTo>
                <a:lnTo>
                  <a:pt x="6396985" y="0"/>
                </a:lnTo>
                <a:lnTo>
                  <a:pt x="6396985" y="4408733"/>
                </a:lnTo>
                <a:lnTo>
                  <a:pt x="0" y="4408733"/>
                </a:lnTo>
                <a:lnTo>
                  <a:pt x="0" y="0"/>
                </a:lnTo>
                <a:close/>
              </a:path>
            </a:pathLst>
          </a:custGeom>
          <a:blipFill>
            <a:blip r:embed="rId5"/>
            <a:stretch>
              <a:fillRect/>
            </a:stretch>
          </a:blipFill>
        </p:spPr>
      </p:sp>
      <p:sp>
        <p:nvSpPr>
          <p:cNvPr id="5" name="Freeform 5"/>
          <p:cNvSpPr/>
          <p:nvPr/>
        </p:nvSpPr>
        <p:spPr>
          <a:xfrm>
            <a:off x="1028700" y="3207145"/>
            <a:ext cx="8824725" cy="4321300"/>
          </a:xfrm>
          <a:custGeom>
            <a:avLst/>
            <a:gdLst/>
            <a:ahLst/>
            <a:cxnLst/>
            <a:rect l="l" t="t" r="r" b="b"/>
            <a:pathLst>
              <a:path w="8824725" h="4321300">
                <a:moveTo>
                  <a:pt x="0" y="0"/>
                </a:moveTo>
                <a:lnTo>
                  <a:pt x="8824725" y="0"/>
                </a:lnTo>
                <a:lnTo>
                  <a:pt x="8824725" y="4321301"/>
                </a:lnTo>
                <a:lnTo>
                  <a:pt x="0" y="4321301"/>
                </a:lnTo>
                <a:lnTo>
                  <a:pt x="0" y="0"/>
                </a:lnTo>
                <a:close/>
              </a:path>
            </a:pathLst>
          </a:custGeom>
          <a:blipFill>
            <a:blip r:embed="rId6"/>
            <a:stretch>
              <a:fillRect/>
            </a:stretch>
          </a:blipFill>
        </p:spPr>
      </p:sp>
      <p:sp>
        <p:nvSpPr>
          <p:cNvPr id="6" name="TextBox 6"/>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Konkrete CO2-Ziele bei Vöslauer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7134998" y="2522895"/>
            <a:ext cx="10383977" cy="3519015"/>
          </a:xfrm>
          <a:custGeom>
            <a:avLst/>
            <a:gdLst/>
            <a:ahLst/>
            <a:cxnLst/>
            <a:rect l="l" t="t" r="r" b="b"/>
            <a:pathLst>
              <a:path w="10383977" h="3519015">
                <a:moveTo>
                  <a:pt x="0" y="0"/>
                </a:moveTo>
                <a:lnTo>
                  <a:pt x="10383978" y="0"/>
                </a:lnTo>
                <a:lnTo>
                  <a:pt x="10383978" y="3519014"/>
                </a:lnTo>
                <a:lnTo>
                  <a:pt x="0" y="3519014"/>
                </a:lnTo>
                <a:lnTo>
                  <a:pt x="0" y="0"/>
                </a:lnTo>
                <a:close/>
              </a:path>
            </a:pathLst>
          </a:custGeom>
          <a:blipFill>
            <a:blip r:embed="rId5"/>
            <a:stretch>
              <a:fillRect/>
            </a:stretch>
          </a:blipFill>
        </p:spPr>
      </p:sp>
      <p:sp>
        <p:nvSpPr>
          <p:cNvPr id="5" name="Freeform 5"/>
          <p:cNvSpPr/>
          <p:nvPr/>
        </p:nvSpPr>
        <p:spPr>
          <a:xfrm>
            <a:off x="1028700" y="2426954"/>
            <a:ext cx="8869156" cy="5433092"/>
          </a:xfrm>
          <a:custGeom>
            <a:avLst/>
            <a:gdLst/>
            <a:ahLst/>
            <a:cxnLst/>
            <a:rect l="l" t="t" r="r" b="b"/>
            <a:pathLst>
              <a:path w="8869156" h="5433092">
                <a:moveTo>
                  <a:pt x="0" y="0"/>
                </a:moveTo>
                <a:lnTo>
                  <a:pt x="8869156" y="0"/>
                </a:lnTo>
                <a:lnTo>
                  <a:pt x="8869156" y="5433092"/>
                </a:lnTo>
                <a:lnTo>
                  <a:pt x="0" y="5433092"/>
                </a:lnTo>
                <a:lnTo>
                  <a:pt x="0" y="0"/>
                </a:lnTo>
                <a:close/>
              </a:path>
            </a:pathLst>
          </a:custGeom>
          <a:blipFill>
            <a:blip r:embed="rId6"/>
            <a:stretch>
              <a:fillRect/>
            </a:stretch>
          </a:blipFill>
        </p:spPr>
      </p:sp>
      <p:sp>
        <p:nvSpPr>
          <p:cNvPr id="6" name="TextBox 6"/>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Cradle-to-cradle bei gugler* DruckSinn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1028700" y="2305488"/>
            <a:ext cx="5434336" cy="7690642"/>
          </a:xfrm>
          <a:custGeom>
            <a:avLst/>
            <a:gdLst/>
            <a:ahLst/>
            <a:cxnLst/>
            <a:rect l="l" t="t" r="r" b="b"/>
            <a:pathLst>
              <a:path w="5434336" h="7690642">
                <a:moveTo>
                  <a:pt x="0" y="0"/>
                </a:moveTo>
                <a:lnTo>
                  <a:pt x="5434336" y="0"/>
                </a:lnTo>
                <a:lnTo>
                  <a:pt x="5434336" y="7690642"/>
                </a:lnTo>
                <a:lnTo>
                  <a:pt x="0" y="7690642"/>
                </a:lnTo>
                <a:lnTo>
                  <a:pt x="0" y="0"/>
                </a:lnTo>
                <a:close/>
              </a:path>
            </a:pathLst>
          </a:custGeom>
          <a:blipFill>
            <a:blip r:embed="rId5"/>
            <a:stretch>
              <a:fillRect/>
            </a:stretch>
          </a:blipFill>
        </p:spPr>
      </p:sp>
      <p:sp>
        <p:nvSpPr>
          <p:cNvPr id="5" name="Freeform 5"/>
          <p:cNvSpPr/>
          <p:nvPr/>
        </p:nvSpPr>
        <p:spPr>
          <a:xfrm>
            <a:off x="8604715" y="2305488"/>
            <a:ext cx="5952777" cy="7690642"/>
          </a:xfrm>
          <a:custGeom>
            <a:avLst/>
            <a:gdLst/>
            <a:ahLst/>
            <a:cxnLst/>
            <a:rect l="l" t="t" r="r" b="b"/>
            <a:pathLst>
              <a:path w="5952777" h="7690642">
                <a:moveTo>
                  <a:pt x="0" y="0"/>
                </a:moveTo>
                <a:lnTo>
                  <a:pt x="5952777" y="0"/>
                </a:lnTo>
                <a:lnTo>
                  <a:pt x="5952777" y="7690642"/>
                </a:lnTo>
                <a:lnTo>
                  <a:pt x="0" y="7690642"/>
                </a:lnTo>
                <a:lnTo>
                  <a:pt x="0" y="0"/>
                </a:lnTo>
                <a:close/>
              </a:path>
            </a:pathLst>
          </a:custGeom>
          <a:blipFill>
            <a:blip r:embed="rId6"/>
            <a:stretch>
              <a:fillRect/>
            </a:stretch>
          </a:blipFill>
        </p:spPr>
      </p:sp>
      <p:sp>
        <p:nvSpPr>
          <p:cNvPr id="6" name="TextBox 6"/>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KMU-Leitfaden </a:t>
            </a:r>
          </a:p>
        </p:txBody>
      </p:sp>
      <p:sp>
        <p:nvSpPr>
          <p:cNvPr id="7" name="Freeform 7"/>
          <p:cNvSpPr/>
          <p:nvPr/>
        </p:nvSpPr>
        <p:spPr>
          <a:xfrm rot="-618474">
            <a:off x="6498658" y="7579256"/>
            <a:ext cx="2070434" cy="584898"/>
          </a:xfrm>
          <a:custGeom>
            <a:avLst/>
            <a:gdLst/>
            <a:ahLst/>
            <a:cxnLst/>
            <a:rect l="l" t="t" r="r" b="b"/>
            <a:pathLst>
              <a:path w="2070434" h="584898">
                <a:moveTo>
                  <a:pt x="0" y="0"/>
                </a:moveTo>
                <a:lnTo>
                  <a:pt x="2070435" y="0"/>
                </a:lnTo>
                <a:lnTo>
                  <a:pt x="2070435" y="584898"/>
                </a:lnTo>
                <a:lnTo>
                  <a:pt x="0" y="58489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5" b="-9255"/>
            </a:stretch>
          </a:blipFill>
        </p:spPr>
      </p:sp>
      <p:grpSp>
        <p:nvGrpSpPr>
          <p:cNvPr id="3" name="Group 3"/>
          <p:cNvGrpSpPr/>
          <p:nvPr/>
        </p:nvGrpSpPr>
        <p:grpSpPr>
          <a:xfrm>
            <a:off x="0" y="0"/>
            <a:ext cx="18318863" cy="10287000"/>
            <a:chOff x="0" y="0"/>
            <a:chExt cx="33092099" cy="18582946"/>
          </a:xfrm>
        </p:grpSpPr>
        <p:sp>
          <p:nvSpPr>
            <p:cNvPr id="4" name="Freeform 4"/>
            <p:cNvSpPr/>
            <p:nvPr/>
          </p:nvSpPr>
          <p:spPr>
            <a:xfrm>
              <a:off x="0" y="0"/>
              <a:ext cx="33092101" cy="18582945"/>
            </a:xfrm>
            <a:custGeom>
              <a:avLst/>
              <a:gdLst/>
              <a:ahLst/>
              <a:cxnLst/>
              <a:rect l="l" t="t" r="r" b="b"/>
              <a:pathLst>
                <a:path w="33092101" h="18582945">
                  <a:moveTo>
                    <a:pt x="0" y="0"/>
                  </a:moveTo>
                  <a:lnTo>
                    <a:pt x="33092101" y="0"/>
                  </a:lnTo>
                  <a:lnTo>
                    <a:pt x="33092101" y="18582945"/>
                  </a:lnTo>
                  <a:lnTo>
                    <a:pt x="0" y="18582945"/>
                  </a:lnTo>
                  <a:close/>
                </a:path>
              </a:pathLst>
            </a:custGeom>
            <a:solidFill>
              <a:srgbClr val="000000">
                <a:alpha val="50980"/>
              </a:srgbClr>
            </a:solidFill>
          </p:spPr>
        </p:sp>
        <p:sp>
          <p:nvSpPr>
            <p:cNvPr id="5" name="TextBox 5"/>
            <p:cNvSpPr txBox="1"/>
            <p:nvPr/>
          </p:nvSpPr>
          <p:spPr>
            <a:xfrm>
              <a:off x="0" y="-9525"/>
              <a:ext cx="33092099" cy="18592471"/>
            </a:xfrm>
            <a:prstGeom prst="rect">
              <a:avLst/>
            </a:prstGeom>
          </p:spPr>
          <p:txBody>
            <a:bodyPr lIns="7575" tIns="7575" rIns="7575" bIns="7575" rtlCol="0" anchor="ctr"/>
            <a:lstStyle/>
            <a:p>
              <a:pPr algn="ctr">
                <a:lnSpc>
                  <a:spcPts val="125"/>
                </a:lnSpc>
              </a:pPr>
              <a:endParaRPr/>
            </a:p>
          </p:txBody>
        </p:sp>
      </p:grpSp>
      <p:sp>
        <p:nvSpPr>
          <p:cNvPr id="6" name="TextBox 6"/>
          <p:cNvSpPr txBox="1"/>
          <p:nvPr/>
        </p:nvSpPr>
        <p:spPr>
          <a:xfrm>
            <a:off x="3411064" y="2436198"/>
            <a:ext cx="11435009" cy="2512696"/>
          </a:xfrm>
          <a:prstGeom prst="rect">
            <a:avLst/>
          </a:prstGeom>
        </p:spPr>
        <p:txBody>
          <a:bodyPr lIns="0" tIns="0" rIns="0" bIns="0" rtlCol="0" anchor="t">
            <a:spAutoFit/>
          </a:bodyPr>
          <a:lstStyle/>
          <a:p>
            <a:pPr algn="ctr">
              <a:lnSpc>
                <a:spcPts val="10199"/>
              </a:lnSpc>
            </a:pPr>
            <a:r>
              <a:rPr lang="en-US" sz="6799">
                <a:solidFill>
                  <a:srgbClr val="FFFFFF"/>
                </a:solidFill>
                <a:latin typeface="Inter Bold"/>
                <a:ea typeface="Inter Bold"/>
                <a:cs typeface="Inter Bold"/>
                <a:sym typeface="Inter Bold"/>
              </a:rPr>
              <a:t>Vielen Dank </a:t>
            </a:r>
          </a:p>
          <a:p>
            <a:pPr algn="ctr">
              <a:lnSpc>
                <a:spcPts val="10199"/>
              </a:lnSpc>
            </a:pPr>
            <a:r>
              <a:rPr lang="en-US" sz="6799">
                <a:solidFill>
                  <a:srgbClr val="FFFFFF"/>
                </a:solidFill>
                <a:latin typeface="Inter Bold"/>
                <a:ea typeface="Inter Bold"/>
                <a:cs typeface="Inter Bold"/>
                <a:sym typeface="Inter Bold"/>
              </a:rPr>
              <a:t>für Ihre Aufmerksamkeit!</a:t>
            </a:r>
          </a:p>
        </p:txBody>
      </p:sp>
      <p:sp>
        <p:nvSpPr>
          <p:cNvPr id="7" name="TextBox 7"/>
          <p:cNvSpPr txBox="1"/>
          <p:nvPr/>
        </p:nvSpPr>
        <p:spPr>
          <a:xfrm>
            <a:off x="2362009" y="7279187"/>
            <a:ext cx="13533120" cy="1572387"/>
          </a:xfrm>
          <a:prstGeom prst="rect">
            <a:avLst/>
          </a:prstGeom>
        </p:spPr>
        <p:txBody>
          <a:bodyPr lIns="0" tIns="0" rIns="0" bIns="0" rtlCol="0" anchor="t">
            <a:spAutoFit/>
          </a:bodyPr>
          <a:lstStyle/>
          <a:p>
            <a:pPr algn="ctr">
              <a:lnSpc>
                <a:spcPts val="4103"/>
              </a:lnSpc>
            </a:pPr>
            <a:r>
              <a:rPr lang="en-US" sz="3799">
                <a:solidFill>
                  <a:srgbClr val="FFFFFF"/>
                </a:solidFill>
                <a:latin typeface="Inter"/>
                <a:ea typeface="Inter"/>
                <a:cs typeface="Inter"/>
                <a:sym typeface="Inter"/>
              </a:rPr>
              <a:t>27. August 2024</a:t>
            </a:r>
          </a:p>
          <a:p>
            <a:pPr algn="ctr">
              <a:lnSpc>
                <a:spcPts val="4103"/>
              </a:lnSpc>
            </a:pPr>
            <a:endParaRPr lang="en-US" sz="3799">
              <a:solidFill>
                <a:srgbClr val="FFFFFF"/>
              </a:solidFill>
              <a:latin typeface="Inter"/>
              <a:ea typeface="Inter"/>
              <a:cs typeface="Inter"/>
              <a:sym typeface="Inter"/>
            </a:endParaRPr>
          </a:p>
          <a:p>
            <a:pPr algn="ctr">
              <a:lnSpc>
                <a:spcPts val="4103"/>
              </a:lnSpc>
            </a:pPr>
            <a:r>
              <a:rPr lang="en-US" sz="3799">
                <a:solidFill>
                  <a:srgbClr val="FFFFFF"/>
                </a:solidFill>
                <a:latin typeface="Inter"/>
                <a:ea typeface="Inter"/>
                <a:cs typeface="Inter"/>
                <a:sym typeface="Inter"/>
              </a:rPr>
              <a:t>Hannah Jennewein | respACT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5667378" y="2588436"/>
            <a:ext cx="6953243" cy="6953243"/>
          </a:xfrm>
          <a:custGeom>
            <a:avLst/>
            <a:gdLst/>
            <a:ahLst/>
            <a:cxnLst/>
            <a:rect l="l" t="t" r="r" b="b"/>
            <a:pathLst>
              <a:path w="6953243" h="6953243">
                <a:moveTo>
                  <a:pt x="0" y="0"/>
                </a:moveTo>
                <a:lnTo>
                  <a:pt x="6953244" y="0"/>
                </a:lnTo>
                <a:lnTo>
                  <a:pt x="6953244" y="6953243"/>
                </a:lnTo>
                <a:lnTo>
                  <a:pt x="0" y="6953243"/>
                </a:lnTo>
                <a:lnTo>
                  <a:pt x="0" y="0"/>
                </a:lnTo>
                <a:close/>
              </a:path>
            </a:pathLst>
          </a:custGeom>
          <a:blipFill>
            <a:blip r:embed="rId5"/>
            <a:stretch>
              <a:fillRect/>
            </a:stretch>
          </a:blipFill>
        </p:spPr>
      </p:sp>
      <p:sp>
        <p:nvSpPr>
          <p:cNvPr id="5" name="TextBox 5"/>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Status Quo der Nachhaltigkeit</a:t>
            </a:r>
          </a:p>
        </p:txBody>
      </p:sp>
      <p:sp>
        <p:nvSpPr>
          <p:cNvPr id="6" name="TextBox 6"/>
          <p:cNvSpPr txBox="1"/>
          <p:nvPr/>
        </p:nvSpPr>
        <p:spPr>
          <a:xfrm>
            <a:off x="1028700" y="2521761"/>
            <a:ext cx="5522846" cy="547370"/>
          </a:xfrm>
          <a:prstGeom prst="rect">
            <a:avLst/>
          </a:prstGeom>
        </p:spPr>
        <p:txBody>
          <a:bodyPr lIns="0" tIns="0" rIns="0" bIns="0" rtlCol="0" anchor="t">
            <a:spAutoFit/>
          </a:bodyPr>
          <a:lstStyle/>
          <a:p>
            <a:pPr marL="0" lvl="0" indent="0" algn="l">
              <a:lnSpc>
                <a:spcPts val="4480"/>
              </a:lnSpc>
              <a:spcBef>
                <a:spcPct val="0"/>
              </a:spcBef>
            </a:pPr>
            <a:r>
              <a:rPr lang="en-US" sz="3200">
                <a:solidFill>
                  <a:srgbClr val="00853C"/>
                </a:solidFill>
                <a:latin typeface="Inter Bold"/>
                <a:ea typeface="Inter Bold"/>
                <a:cs typeface="Inter Bold"/>
                <a:sym typeface="Inter Bold"/>
              </a:rPr>
              <a:t>Global Risk Report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1028700" y="3197479"/>
            <a:ext cx="12988825" cy="5965446"/>
          </a:xfrm>
          <a:custGeom>
            <a:avLst/>
            <a:gdLst/>
            <a:ahLst/>
            <a:cxnLst/>
            <a:rect l="l" t="t" r="r" b="b"/>
            <a:pathLst>
              <a:path w="12988825" h="5965446">
                <a:moveTo>
                  <a:pt x="0" y="0"/>
                </a:moveTo>
                <a:lnTo>
                  <a:pt x="12988825" y="0"/>
                </a:lnTo>
                <a:lnTo>
                  <a:pt x="12988825" y="5965446"/>
                </a:lnTo>
                <a:lnTo>
                  <a:pt x="0" y="5965446"/>
                </a:lnTo>
                <a:lnTo>
                  <a:pt x="0" y="0"/>
                </a:lnTo>
                <a:close/>
              </a:path>
            </a:pathLst>
          </a:custGeom>
          <a:blipFill>
            <a:blip r:embed="rId5"/>
            <a:stretch>
              <a:fillRect t="-24607" r="-132" b="-16515"/>
            </a:stretch>
          </a:blipFill>
        </p:spPr>
      </p:sp>
      <p:sp>
        <p:nvSpPr>
          <p:cNvPr id="5" name="TextBox 5"/>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Status Quo der Nachhaltigkeit</a:t>
            </a:r>
          </a:p>
        </p:txBody>
      </p:sp>
      <p:sp>
        <p:nvSpPr>
          <p:cNvPr id="6" name="TextBox 6"/>
          <p:cNvSpPr txBox="1"/>
          <p:nvPr/>
        </p:nvSpPr>
        <p:spPr>
          <a:xfrm>
            <a:off x="1028700" y="2281413"/>
            <a:ext cx="6500353" cy="547370"/>
          </a:xfrm>
          <a:prstGeom prst="rect">
            <a:avLst/>
          </a:prstGeom>
        </p:spPr>
        <p:txBody>
          <a:bodyPr lIns="0" tIns="0" rIns="0" bIns="0" rtlCol="0" anchor="t">
            <a:spAutoFit/>
          </a:bodyPr>
          <a:lstStyle/>
          <a:p>
            <a:pPr marL="0" lvl="0" indent="0" algn="l">
              <a:lnSpc>
                <a:spcPts val="4480"/>
              </a:lnSpc>
              <a:spcBef>
                <a:spcPct val="0"/>
              </a:spcBef>
            </a:pPr>
            <a:r>
              <a:rPr lang="en-US" sz="3200">
                <a:solidFill>
                  <a:srgbClr val="00853C"/>
                </a:solidFill>
                <a:latin typeface="Inter Bold"/>
                <a:ea typeface="Inter Bold"/>
                <a:cs typeface="Inter Bold"/>
                <a:sym typeface="Inter Bold"/>
              </a:rPr>
              <a:t>Sustainable Development Goals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9166358" y="2348088"/>
            <a:ext cx="6596965" cy="7110776"/>
          </a:xfrm>
          <a:custGeom>
            <a:avLst/>
            <a:gdLst/>
            <a:ahLst/>
            <a:cxnLst/>
            <a:rect l="l" t="t" r="r" b="b"/>
            <a:pathLst>
              <a:path w="6596965" h="7110776">
                <a:moveTo>
                  <a:pt x="0" y="0"/>
                </a:moveTo>
                <a:lnTo>
                  <a:pt x="6596965" y="0"/>
                </a:lnTo>
                <a:lnTo>
                  <a:pt x="6596965" y="7110776"/>
                </a:lnTo>
                <a:lnTo>
                  <a:pt x="0" y="7110776"/>
                </a:lnTo>
                <a:lnTo>
                  <a:pt x="0" y="0"/>
                </a:lnTo>
                <a:close/>
              </a:path>
            </a:pathLst>
          </a:custGeom>
          <a:blipFill>
            <a:blip r:embed="rId5"/>
            <a:stretch>
              <a:fillRect/>
            </a:stretch>
          </a:blipFill>
        </p:spPr>
      </p:sp>
      <p:sp>
        <p:nvSpPr>
          <p:cNvPr id="5" name="TextBox 5"/>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Status Quo der Nachhaltigkeit</a:t>
            </a:r>
          </a:p>
        </p:txBody>
      </p:sp>
      <p:sp>
        <p:nvSpPr>
          <p:cNvPr id="6" name="TextBox 6"/>
          <p:cNvSpPr txBox="1"/>
          <p:nvPr/>
        </p:nvSpPr>
        <p:spPr>
          <a:xfrm>
            <a:off x="1028700" y="2281413"/>
            <a:ext cx="6500353" cy="547370"/>
          </a:xfrm>
          <a:prstGeom prst="rect">
            <a:avLst/>
          </a:prstGeom>
        </p:spPr>
        <p:txBody>
          <a:bodyPr lIns="0" tIns="0" rIns="0" bIns="0" rtlCol="0" anchor="t">
            <a:spAutoFit/>
          </a:bodyPr>
          <a:lstStyle/>
          <a:p>
            <a:pPr marL="0" lvl="0" indent="0" algn="l">
              <a:lnSpc>
                <a:spcPts val="4480"/>
              </a:lnSpc>
              <a:spcBef>
                <a:spcPct val="0"/>
              </a:spcBef>
            </a:pPr>
            <a:r>
              <a:rPr lang="en-US" sz="3200">
                <a:solidFill>
                  <a:srgbClr val="00853C"/>
                </a:solidFill>
                <a:latin typeface="Inter Bold"/>
                <a:ea typeface="Inter Bold"/>
                <a:cs typeface="Inter Bold"/>
                <a:sym typeface="Inter Bold"/>
              </a:rPr>
              <a:t>Wo stehen wir aktuell global? </a:t>
            </a:r>
          </a:p>
        </p:txBody>
      </p:sp>
      <p:sp>
        <p:nvSpPr>
          <p:cNvPr id="7" name="TextBox 7"/>
          <p:cNvSpPr txBox="1"/>
          <p:nvPr/>
        </p:nvSpPr>
        <p:spPr>
          <a:xfrm>
            <a:off x="1028700" y="3421156"/>
            <a:ext cx="7393169" cy="4413885"/>
          </a:xfrm>
          <a:prstGeom prst="rect">
            <a:avLst/>
          </a:prstGeom>
        </p:spPr>
        <p:txBody>
          <a:bodyPr lIns="0" tIns="0" rIns="0" bIns="0" rtlCol="0" anchor="t">
            <a:spAutoFit/>
          </a:bodyPr>
          <a:lstStyle/>
          <a:p>
            <a:pPr algn="l">
              <a:lnSpc>
                <a:spcPts val="3960"/>
              </a:lnSpc>
            </a:pPr>
            <a:r>
              <a:rPr lang="en-US" sz="2200">
                <a:solidFill>
                  <a:srgbClr val="000000"/>
                </a:solidFill>
                <a:latin typeface="Inter Italics"/>
                <a:ea typeface="Inter Italics"/>
                <a:cs typeface="Inter Italics"/>
                <a:sym typeface="Inter Italics"/>
              </a:rPr>
              <a:t>“At the midpoint of the 2030 Agenda, all of the SDGs are seriously off track. From 2015 to 2019, the world made some progress on the SDGs, although this was already vastly insufficient to achieve the goals. Since the outbreak of the pandemic in 2020 and other simultaneous crises, SDG progress has stalled globally.”</a:t>
            </a:r>
          </a:p>
          <a:p>
            <a:pPr algn="l">
              <a:lnSpc>
                <a:spcPts val="3960"/>
              </a:lnSpc>
            </a:pPr>
            <a:r>
              <a:rPr lang="en-US" sz="2200">
                <a:solidFill>
                  <a:srgbClr val="000000"/>
                </a:solidFill>
                <a:latin typeface="Inter Bold"/>
                <a:ea typeface="Inter Bold"/>
                <a:cs typeface="Inter Bold"/>
                <a:sym typeface="Inter Bold"/>
              </a:rPr>
              <a:t>Sustainable Development Report 2023</a:t>
            </a:r>
          </a:p>
          <a:p>
            <a:pPr algn="l">
              <a:lnSpc>
                <a:spcPts val="3960"/>
              </a:lnSpc>
            </a:pPr>
            <a:r>
              <a:rPr lang="en-US" sz="2200">
                <a:solidFill>
                  <a:srgbClr val="000000"/>
                </a:solidFill>
                <a:latin typeface="Inter Italics"/>
                <a:ea typeface="Inter Italics"/>
                <a:cs typeface="Inter Italics"/>
                <a:sym typeface="Inter Italics"/>
              </a:rPr>
              <a:t> </a:t>
            </a:r>
          </a:p>
          <a:p>
            <a:pPr algn="l">
              <a:lnSpc>
                <a:spcPts val="3960"/>
              </a:lnSpc>
            </a:pPr>
            <a:endParaRPr lang="en-US" sz="2200">
              <a:solidFill>
                <a:srgbClr val="000000"/>
              </a:solidFill>
              <a:latin typeface="Inter Italics"/>
              <a:ea typeface="Inter Italics"/>
              <a:cs typeface="Inter Italics"/>
              <a:sym typeface="Inter Itali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7666213" y="2348088"/>
            <a:ext cx="9316273" cy="6405886"/>
          </a:xfrm>
          <a:custGeom>
            <a:avLst/>
            <a:gdLst/>
            <a:ahLst/>
            <a:cxnLst/>
            <a:rect l="l" t="t" r="r" b="b"/>
            <a:pathLst>
              <a:path w="9316273" h="6405886">
                <a:moveTo>
                  <a:pt x="0" y="0"/>
                </a:moveTo>
                <a:lnTo>
                  <a:pt x="9316273" y="0"/>
                </a:lnTo>
                <a:lnTo>
                  <a:pt x="9316273" y="6405886"/>
                </a:lnTo>
                <a:lnTo>
                  <a:pt x="0" y="6405886"/>
                </a:lnTo>
                <a:lnTo>
                  <a:pt x="0" y="0"/>
                </a:lnTo>
                <a:close/>
              </a:path>
            </a:pathLst>
          </a:custGeom>
          <a:blipFill>
            <a:blip r:embed="rId5"/>
            <a:stretch>
              <a:fillRect t="-1373" b="-1373"/>
            </a:stretch>
          </a:blipFill>
        </p:spPr>
      </p:sp>
      <p:sp>
        <p:nvSpPr>
          <p:cNvPr id="5" name="TextBox 5"/>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Status Quo der Nachhaltigkeit</a:t>
            </a:r>
          </a:p>
        </p:txBody>
      </p:sp>
      <p:sp>
        <p:nvSpPr>
          <p:cNvPr id="6" name="TextBox 6"/>
          <p:cNvSpPr txBox="1"/>
          <p:nvPr/>
        </p:nvSpPr>
        <p:spPr>
          <a:xfrm>
            <a:off x="7904039" y="8906393"/>
            <a:ext cx="2946806" cy="128059"/>
          </a:xfrm>
          <a:prstGeom prst="rect">
            <a:avLst/>
          </a:prstGeom>
        </p:spPr>
        <p:txBody>
          <a:bodyPr lIns="0" tIns="0" rIns="0" bIns="0" rtlCol="0" anchor="t">
            <a:spAutoFit/>
          </a:bodyPr>
          <a:lstStyle/>
          <a:p>
            <a:pPr algn="ctr">
              <a:lnSpc>
                <a:spcPts val="960"/>
              </a:lnSpc>
              <a:spcBef>
                <a:spcPct val="0"/>
              </a:spcBef>
            </a:pPr>
            <a:r>
              <a:rPr lang="en-US" sz="800">
                <a:solidFill>
                  <a:srgbClr val="000000"/>
                </a:solidFill>
                <a:latin typeface="Inter"/>
                <a:ea typeface="Inter"/>
                <a:cs typeface="Inter"/>
                <a:sym typeface="Inter"/>
              </a:rPr>
              <a:t>Quelle: Sustainable Development Report 2024 (sdgindex.org)</a:t>
            </a:r>
          </a:p>
        </p:txBody>
      </p:sp>
      <p:sp>
        <p:nvSpPr>
          <p:cNvPr id="7" name="TextBox 7"/>
          <p:cNvSpPr txBox="1"/>
          <p:nvPr/>
        </p:nvSpPr>
        <p:spPr>
          <a:xfrm>
            <a:off x="1028700" y="2281413"/>
            <a:ext cx="6500353" cy="1671320"/>
          </a:xfrm>
          <a:prstGeom prst="rect">
            <a:avLst/>
          </a:prstGeom>
        </p:spPr>
        <p:txBody>
          <a:bodyPr lIns="0" tIns="0" rIns="0" bIns="0" rtlCol="0" anchor="t">
            <a:spAutoFit/>
          </a:bodyPr>
          <a:lstStyle/>
          <a:p>
            <a:pPr algn="l">
              <a:lnSpc>
                <a:spcPts val="4480"/>
              </a:lnSpc>
            </a:pPr>
            <a:r>
              <a:rPr lang="en-US" sz="3200">
                <a:solidFill>
                  <a:srgbClr val="00853C"/>
                </a:solidFill>
                <a:latin typeface="Inter Bold"/>
                <a:ea typeface="Inter Bold"/>
                <a:cs typeface="Inter Bold"/>
                <a:sym typeface="Inter Bold"/>
              </a:rPr>
              <a:t>Wo stehen wir aktuell </a:t>
            </a:r>
          </a:p>
          <a:p>
            <a:pPr algn="l">
              <a:lnSpc>
                <a:spcPts val="4480"/>
              </a:lnSpc>
            </a:pPr>
            <a:r>
              <a:rPr lang="en-US" sz="3200">
                <a:solidFill>
                  <a:srgbClr val="00853C"/>
                </a:solidFill>
                <a:latin typeface="Inter Bold"/>
                <a:ea typeface="Inter Bold"/>
                <a:cs typeface="Inter Bold"/>
                <a:sym typeface="Inter Bold"/>
              </a:rPr>
              <a:t>in Österreich? </a:t>
            </a:r>
          </a:p>
          <a:p>
            <a:pPr marL="0" lvl="0" indent="0" algn="l">
              <a:lnSpc>
                <a:spcPts val="4480"/>
              </a:lnSpc>
              <a:spcBef>
                <a:spcPct val="0"/>
              </a:spcBef>
            </a:pPr>
            <a:endParaRPr lang="en-US" sz="3200">
              <a:solidFill>
                <a:srgbClr val="00853C"/>
              </a:solidFill>
              <a:latin typeface="Inter Bold"/>
              <a:ea typeface="Inter Bold"/>
              <a:cs typeface="Inter Bold"/>
              <a:sym typeface="Inter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20" y="1835523"/>
            <a:ext cx="18288000" cy="8451477"/>
            <a:chOff x="0" y="0"/>
            <a:chExt cx="24384000" cy="11268636"/>
          </a:xfrm>
        </p:grpSpPr>
        <p:sp>
          <p:nvSpPr>
            <p:cNvPr id="3" name="Freeform 3"/>
            <p:cNvSpPr/>
            <p:nvPr/>
          </p:nvSpPr>
          <p:spPr>
            <a:xfrm>
              <a:off x="0" y="0"/>
              <a:ext cx="24384000" cy="11268583"/>
            </a:xfrm>
            <a:custGeom>
              <a:avLst/>
              <a:gdLst/>
              <a:ahLst/>
              <a:cxnLst/>
              <a:rect l="l" t="t" r="r" b="b"/>
              <a:pathLst>
                <a:path w="24384000" h="11268583">
                  <a:moveTo>
                    <a:pt x="0" y="0"/>
                  </a:moveTo>
                  <a:lnTo>
                    <a:pt x="24384000" y="0"/>
                  </a:lnTo>
                  <a:lnTo>
                    <a:pt x="24384000" y="11268583"/>
                  </a:lnTo>
                  <a:lnTo>
                    <a:pt x="0" y="11268583"/>
                  </a:lnTo>
                  <a:close/>
                </a:path>
              </a:pathLst>
            </a:custGeom>
            <a:solidFill>
              <a:srgbClr val="00853C"/>
            </a:solidFill>
          </p:spPr>
        </p:sp>
      </p:grpSp>
      <p:sp>
        <p:nvSpPr>
          <p:cNvPr id="4" name="TextBox 4"/>
          <p:cNvSpPr txBox="1"/>
          <p:nvPr/>
        </p:nvSpPr>
        <p:spPr>
          <a:xfrm>
            <a:off x="1095780" y="3174649"/>
            <a:ext cx="14667543" cy="1971675"/>
          </a:xfrm>
          <a:prstGeom prst="rect">
            <a:avLst/>
          </a:prstGeom>
        </p:spPr>
        <p:txBody>
          <a:bodyPr lIns="0" tIns="0" rIns="0" bIns="0" rtlCol="0" anchor="t">
            <a:spAutoFit/>
          </a:bodyPr>
          <a:lstStyle/>
          <a:p>
            <a:pPr algn="l">
              <a:lnSpc>
                <a:spcPts val="7800"/>
              </a:lnSpc>
            </a:pPr>
            <a:r>
              <a:rPr lang="en-US" sz="6000">
                <a:solidFill>
                  <a:srgbClr val="FFFFFF"/>
                </a:solidFill>
                <a:latin typeface="Inter Bold"/>
                <a:ea typeface="Inter Bold"/>
                <a:cs typeface="Inter Bold"/>
                <a:sym typeface="Inter Bold"/>
              </a:rPr>
              <a:t>Wie können KMU zur nachhaltigen Transformation beitragen?</a:t>
            </a:r>
          </a:p>
        </p:txBody>
      </p:sp>
      <p:sp>
        <p:nvSpPr>
          <p:cNvPr id="5" name="Freeform 5"/>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6" name="Freeform 6"/>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3164523" y="2747888"/>
            <a:ext cx="11958954" cy="6859049"/>
          </a:xfrm>
          <a:custGeom>
            <a:avLst/>
            <a:gdLst/>
            <a:ahLst/>
            <a:cxnLst/>
            <a:rect l="l" t="t" r="r" b="b"/>
            <a:pathLst>
              <a:path w="11958954" h="6859049">
                <a:moveTo>
                  <a:pt x="0" y="0"/>
                </a:moveTo>
                <a:lnTo>
                  <a:pt x="11958954" y="0"/>
                </a:lnTo>
                <a:lnTo>
                  <a:pt x="11958954" y="6859050"/>
                </a:lnTo>
                <a:lnTo>
                  <a:pt x="0" y="6859050"/>
                </a:lnTo>
                <a:lnTo>
                  <a:pt x="0" y="0"/>
                </a:lnTo>
                <a:close/>
              </a:path>
            </a:pathLst>
          </a:custGeom>
          <a:blipFill>
            <a:blip r:embed="rId5"/>
            <a:stretch>
              <a:fillRect/>
            </a:stretch>
          </a:blipFill>
        </p:spPr>
      </p:sp>
      <p:sp>
        <p:nvSpPr>
          <p:cNvPr id="5" name="TextBox 5"/>
          <p:cNvSpPr txBox="1"/>
          <p:nvPr/>
        </p:nvSpPr>
        <p:spPr>
          <a:xfrm>
            <a:off x="1028700" y="1028700"/>
            <a:ext cx="14592138" cy="21717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Fast zwei Drittel der mittelständischen Betriebe haben keine Nachhaltigkeitsstrategie</a:t>
            </a:r>
          </a:p>
          <a:p>
            <a:pPr algn="l">
              <a:lnSpc>
                <a:spcPts val="5759"/>
              </a:lnSpc>
            </a:pPr>
            <a:endParaRPr lang="en-US" sz="4800">
              <a:solidFill>
                <a:srgbClr val="494949"/>
              </a:solidFill>
              <a:latin typeface="Inter Bold"/>
              <a:ea typeface="Inter Bold"/>
              <a:cs typeface="Inter Bold"/>
              <a:sym typeface="Inter Bold"/>
            </a:endParaRPr>
          </a:p>
        </p:txBody>
      </p:sp>
      <p:sp>
        <p:nvSpPr>
          <p:cNvPr id="6" name="TextBox 6"/>
          <p:cNvSpPr txBox="1"/>
          <p:nvPr/>
        </p:nvSpPr>
        <p:spPr>
          <a:xfrm>
            <a:off x="3164523" y="9668184"/>
            <a:ext cx="681633" cy="266700"/>
          </a:xfrm>
          <a:prstGeom prst="rect">
            <a:avLst/>
          </a:prstGeom>
        </p:spPr>
        <p:txBody>
          <a:bodyPr lIns="0" tIns="0" rIns="0" bIns="0" rtlCol="0" anchor="t">
            <a:spAutoFit/>
          </a:bodyPr>
          <a:lstStyle/>
          <a:p>
            <a:pPr algn="ctr">
              <a:lnSpc>
                <a:spcPts val="2160"/>
              </a:lnSpc>
              <a:spcBef>
                <a:spcPct val="0"/>
              </a:spcBef>
            </a:pPr>
            <a:r>
              <a:rPr lang="en-US" sz="1800" u="sng">
                <a:solidFill>
                  <a:srgbClr val="494949"/>
                </a:solidFill>
                <a:latin typeface="Inter"/>
                <a:ea typeface="Inter"/>
                <a:cs typeface="Inter"/>
                <a:sym typeface="Inter"/>
                <a:hlinkClick r:id="rId6" tooltip="https://www.ey.com/de_at/news/2023/04/ey-studie-klimaschutz-und-nachhaltigkeit-im-oesterreichischen-mittelstand-2023"/>
              </a:rPr>
              <a:t>Quelle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3323" y="671339"/>
            <a:ext cx="1979680" cy="714722"/>
          </a:xfrm>
          <a:custGeom>
            <a:avLst/>
            <a:gdLst/>
            <a:ahLst/>
            <a:cxnLst/>
            <a:rect l="l" t="t" r="r" b="b"/>
            <a:pathLst>
              <a:path w="1979680" h="714722">
                <a:moveTo>
                  <a:pt x="0" y="0"/>
                </a:moveTo>
                <a:lnTo>
                  <a:pt x="1979680" y="0"/>
                </a:lnTo>
                <a:lnTo>
                  <a:pt x="1979680" y="714722"/>
                </a:lnTo>
                <a:lnTo>
                  <a:pt x="0" y="714722"/>
                </a:lnTo>
                <a:lnTo>
                  <a:pt x="0" y="0"/>
                </a:lnTo>
                <a:close/>
              </a:path>
            </a:pathLst>
          </a:custGeom>
          <a:blipFill>
            <a:blip r:embed="rId3"/>
            <a:stretch>
              <a:fillRect/>
            </a:stretch>
          </a:blipFill>
        </p:spPr>
      </p:sp>
      <p:sp>
        <p:nvSpPr>
          <p:cNvPr id="3" name="Freeform 3"/>
          <p:cNvSpPr/>
          <p:nvPr/>
        </p:nvSpPr>
        <p:spPr>
          <a:xfrm>
            <a:off x="-90734" y="9996130"/>
            <a:ext cx="18483709" cy="492899"/>
          </a:xfrm>
          <a:custGeom>
            <a:avLst/>
            <a:gdLst/>
            <a:ahLst/>
            <a:cxnLst/>
            <a:rect l="l" t="t" r="r" b="b"/>
            <a:pathLst>
              <a:path w="18483709" h="492899">
                <a:moveTo>
                  <a:pt x="0" y="0"/>
                </a:moveTo>
                <a:lnTo>
                  <a:pt x="18483708" y="0"/>
                </a:lnTo>
                <a:lnTo>
                  <a:pt x="18483708" y="492899"/>
                </a:lnTo>
                <a:lnTo>
                  <a:pt x="0" y="492899"/>
                </a:lnTo>
                <a:lnTo>
                  <a:pt x="0" y="0"/>
                </a:lnTo>
                <a:close/>
              </a:path>
            </a:pathLst>
          </a:custGeom>
          <a:blipFill>
            <a:blip r:embed="rId4"/>
            <a:stretch>
              <a:fillRect/>
            </a:stretch>
          </a:blipFill>
        </p:spPr>
      </p:sp>
      <p:sp>
        <p:nvSpPr>
          <p:cNvPr id="4" name="Freeform 4"/>
          <p:cNvSpPr/>
          <p:nvPr/>
        </p:nvSpPr>
        <p:spPr>
          <a:xfrm>
            <a:off x="1028700" y="2288863"/>
            <a:ext cx="8633599" cy="7271062"/>
          </a:xfrm>
          <a:custGeom>
            <a:avLst/>
            <a:gdLst/>
            <a:ahLst/>
            <a:cxnLst/>
            <a:rect l="l" t="t" r="r" b="b"/>
            <a:pathLst>
              <a:path w="8633599" h="7271062">
                <a:moveTo>
                  <a:pt x="0" y="0"/>
                </a:moveTo>
                <a:lnTo>
                  <a:pt x="8633599" y="0"/>
                </a:lnTo>
                <a:lnTo>
                  <a:pt x="8633599" y="7271063"/>
                </a:lnTo>
                <a:lnTo>
                  <a:pt x="0" y="7271063"/>
                </a:lnTo>
                <a:lnTo>
                  <a:pt x="0" y="0"/>
                </a:lnTo>
                <a:close/>
              </a:path>
            </a:pathLst>
          </a:custGeom>
          <a:blipFill>
            <a:blip r:embed="rId5"/>
            <a:stretch>
              <a:fillRect t="-1628" r="-85561"/>
            </a:stretch>
          </a:blipFill>
        </p:spPr>
      </p:sp>
      <p:sp>
        <p:nvSpPr>
          <p:cNvPr id="5" name="Freeform 5"/>
          <p:cNvSpPr/>
          <p:nvPr/>
        </p:nvSpPr>
        <p:spPr>
          <a:xfrm>
            <a:off x="9662299" y="2288863"/>
            <a:ext cx="7935179" cy="6395501"/>
          </a:xfrm>
          <a:custGeom>
            <a:avLst/>
            <a:gdLst/>
            <a:ahLst/>
            <a:cxnLst/>
            <a:rect l="l" t="t" r="r" b="b"/>
            <a:pathLst>
              <a:path w="7935179" h="6395501">
                <a:moveTo>
                  <a:pt x="0" y="0"/>
                </a:moveTo>
                <a:lnTo>
                  <a:pt x="7935178" y="0"/>
                </a:lnTo>
                <a:lnTo>
                  <a:pt x="7935178" y="6395502"/>
                </a:lnTo>
                <a:lnTo>
                  <a:pt x="0" y="6395502"/>
                </a:lnTo>
                <a:lnTo>
                  <a:pt x="0" y="0"/>
                </a:lnTo>
                <a:close/>
              </a:path>
            </a:pathLst>
          </a:custGeom>
          <a:blipFill>
            <a:blip r:embed="rId6"/>
            <a:stretch>
              <a:fillRect r="-19326"/>
            </a:stretch>
          </a:blipFill>
        </p:spPr>
      </p:sp>
      <p:sp>
        <p:nvSpPr>
          <p:cNvPr id="6" name="TextBox 6"/>
          <p:cNvSpPr txBox="1"/>
          <p:nvPr/>
        </p:nvSpPr>
        <p:spPr>
          <a:xfrm>
            <a:off x="1028700" y="1028700"/>
            <a:ext cx="13275026" cy="723900"/>
          </a:xfrm>
          <a:prstGeom prst="rect">
            <a:avLst/>
          </a:prstGeom>
        </p:spPr>
        <p:txBody>
          <a:bodyPr lIns="0" tIns="0" rIns="0" bIns="0" rtlCol="0" anchor="t">
            <a:spAutoFit/>
          </a:bodyPr>
          <a:lstStyle/>
          <a:p>
            <a:pPr algn="l">
              <a:lnSpc>
                <a:spcPts val="5759"/>
              </a:lnSpc>
            </a:pPr>
            <a:r>
              <a:rPr lang="en-US" sz="4800">
                <a:solidFill>
                  <a:srgbClr val="494949"/>
                </a:solidFill>
                <a:latin typeface="Inter Bold"/>
                <a:ea typeface="Inter Bold"/>
                <a:cs typeface="Inter Bold"/>
                <a:sym typeface="Inter Bold"/>
              </a:rPr>
              <a:t>Rahmenwerk für Unternehmen </a:t>
            </a:r>
          </a:p>
        </p:txBody>
      </p:sp>
      <p:sp>
        <p:nvSpPr>
          <p:cNvPr id="7" name="TextBox 7"/>
          <p:cNvSpPr txBox="1"/>
          <p:nvPr/>
        </p:nvSpPr>
        <p:spPr>
          <a:xfrm>
            <a:off x="11944201" y="8918574"/>
            <a:ext cx="5315099" cy="339726"/>
          </a:xfrm>
          <a:prstGeom prst="rect">
            <a:avLst/>
          </a:prstGeom>
        </p:spPr>
        <p:txBody>
          <a:bodyPr lIns="0" tIns="0" rIns="0" bIns="0" rtlCol="0" anchor="t">
            <a:spAutoFit/>
          </a:bodyPr>
          <a:lstStyle/>
          <a:p>
            <a:pPr marL="0" lvl="0" indent="0" algn="ctr">
              <a:lnSpc>
                <a:spcPts val="2799"/>
              </a:lnSpc>
              <a:spcBef>
                <a:spcPct val="0"/>
              </a:spcBef>
            </a:pPr>
            <a:r>
              <a:rPr lang="en-US" sz="1999">
                <a:solidFill>
                  <a:srgbClr val="000000"/>
                </a:solidFill>
                <a:latin typeface="Inter"/>
                <a:ea typeface="Inter"/>
                <a:cs typeface="Inter"/>
                <a:sym typeface="Inter"/>
              </a:rPr>
              <a:t>Quelle: Nachhaltigkeitsbericht Lenzing 2023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35ba792-65c4-4479-ab08-cb8d72681c8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A3B2F13FEAC864281AB5B4DC7784C94" ma:contentTypeVersion="16" ma:contentTypeDescription="Ein neues Dokument erstellen." ma:contentTypeScope="" ma:versionID="8af5a9038f7da77da2499e3b57669ad2">
  <xsd:schema xmlns:xsd="http://www.w3.org/2001/XMLSchema" xmlns:xs="http://www.w3.org/2001/XMLSchema" xmlns:p="http://schemas.microsoft.com/office/2006/metadata/properties" xmlns:ns3="235ba792-65c4-4479-ab08-cb8d72681c84" xmlns:ns4="62e0a7f3-2f14-4ca0-a030-535bff1fb507" targetNamespace="http://schemas.microsoft.com/office/2006/metadata/properties" ma:root="true" ma:fieldsID="512fc033a6041623f7af5122fe32d4c7" ns3:_="" ns4:_="">
    <xsd:import namespace="235ba792-65c4-4479-ab08-cb8d72681c84"/>
    <xsd:import namespace="62e0a7f3-2f14-4ca0-a030-535bff1fb507"/>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5ba792-65c4-4479-ab08-cb8d72681c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e0a7f3-2f14-4ca0-a030-535bff1fb507"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SharingHintHash" ma:index="13"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21B31E-5A3C-4EBD-B32B-428382F501A3}">
  <ds:schemaRefs>
    <ds:schemaRef ds:uri="62e0a7f3-2f14-4ca0-a030-535bff1fb507"/>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235ba792-65c4-4479-ab08-cb8d72681c84"/>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D62B231-6F3A-47EA-B94D-45F82436EF7B}">
  <ds:schemaRefs>
    <ds:schemaRef ds:uri="http://schemas.microsoft.com/sharepoint/v3/contenttype/forms"/>
  </ds:schemaRefs>
</ds:datastoreItem>
</file>

<file path=customXml/itemProps3.xml><?xml version="1.0" encoding="utf-8"?>
<ds:datastoreItem xmlns:ds="http://schemas.openxmlformats.org/officeDocument/2006/customXml" ds:itemID="{E4106A77-08AE-42B0-BF3F-302FCB3088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5ba792-65c4-4479-ab08-cb8d72681c84"/>
    <ds:schemaRef ds:uri="62e0a7f3-2f14-4ca0-a030-535bff1fb5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529</Words>
  <Application>Microsoft Office PowerPoint</Application>
  <PresentationFormat>Benutzerdefiniert</PresentationFormat>
  <Paragraphs>149</Paragraphs>
  <Slides>27</Slides>
  <Notes>27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27</vt:i4>
      </vt:variant>
    </vt:vector>
  </HeadingPairs>
  <TitlesOfParts>
    <vt:vector size="33" baseType="lpstr">
      <vt:lpstr>Calibri</vt:lpstr>
      <vt:lpstr>Inter</vt:lpstr>
      <vt:lpstr>Inter Bold</vt:lpstr>
      <vt:lpstr>Inter Italics</vt:lpstr>
      <vt:lpstr>Arial</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Präsentation_Volksbank</dc:title>
  <dc:creator>h.jennewein</dc:creator>
  <cp:lastModifiedBy>Hannah Jennewein</cp:lastModifiedBy>
  <cp:revision>3</cp:revision>
  <dcterms:created xsi:type="dcterms:W3CDTF">2006-08-16T00:00:00Z</dcterms:created>
  <dcterms:modified xsi:type="dcterms:W3CDTF">2024-08-26T07:04:21Z</dcterms:modified>
  <dc:identifier>DAGLvw_sxFk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0x010100BA3B2F13FEAC864281AB5B4DC7784C94</vt:lpwstr>
  </property>
</Properties>
</file>