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378" r:id="rId2"/>
    <p:sldId id="256" r:id="rId3"/>
    <p:sldId id="371" r:id="rId4"/>
    <p:sldId id="596" r:id="rId5"/>
    <p:sldId id="744" r:id="rId6"/>
    <p:sldId id="715" r:id="rId7"/>
    <p:sldId id="595" r:id="rId8"/>
    <p:sldId id="727" r:id="rId9"/>
    <p:sldId id="728" r:id="rId10"/>
    <p:sldId id="745" r:id="rId11"/>
    <p:sldId id="533" r:id="rId12"/>
    <p:sldId id="424" r:id="rId13"/>
    <p:sldId id="645" r:id="rId14"/>
    <p:sldId id="659" r:id="rId15"/>
    <p:sldId id="692" r:id="rId16"/>
    <p:sldId id="605" r:id="rId17"/>
    <p:sldId id="598" r:id="rId18"/>
    <p:sldId id="674" r:id="rId19"/>
    <p:sldId id="675" r:id="rId20"/>
    <p:sldId id="737" r:id="rId21"/>
    <p:sldId id="738" r:id="rId22"/>
    <p:sldId id="743" r:id="rId23"/>
    <p:sldId id="611" r:id="rId24"/>
    <p:sldId id="719" r:id="rId25"/>
    <p:sldId id="736" r:id="rId26"/>
    <p:sldId id="696" r:id="rId27"/>
    <p:sldId id="718" r:id="rId28"/>
    <p:sldId id="734" r:id="rId29"/>
    <p:sldId id="746" r:id="rId30"/>
    <p:sldId id="723" r:id="rId31"/>
    <p:sldId id="613" r:id="rId32"/>
    <p:sldId id="631" r:id="rId33"/>
    <p:sldId id="650" r:id="rId34"/>
    <p:sldId id="555" r:id="rId35"/>
    <p:sldId id="609" r:id="rId36"/>
    <p:sldId id="748" r:id="rId37"/>
    <p:sldId id="697" r:id="rId38"/>
    <p:sldId id="725" r:id="rId39"/>
    <p:sldId id="698" r:id="rId40"/>
    <p:sldId id="699" r:id="rId41"/>
    <p:sldId id="688" r:id="rId42"/>
    <p:sldId id="693" r:id="rId43"/>
    <p:sldId id="740" r:id="rId44"/>
    <p:sldId id="690" r:id="rId45"/>
    <p:sldId id="702" r:id="rId46"/>
    <p:sldId id="655" r:id="rId47"/>
    <p:sldId id="656" r:id="rId48"/>
    <p:sldId id="747" r:id="rId49"/>
    <p:sldId id="606" r:id="rId50"/>
    <p:sldId id="638" r:id="rId51"/>
    <p:sldId id="314" r:id="rId52"/>
    <p:sldId id="682" r:id="rId53"/>
    <p:sldId id="683" r:id="rId54"/>
    <p:sldId id="629" r:id="rId55"/>
    <p:sldId id="623" r:id="rId56"/>
    <p:sldId id="257" r:id="rId57"/>
    <p:sldId id="742" r:id="rId58"/>
    <p:sldId id="689" r:id="rId59"/>
    <p:sldId id="686" r:id="rId60"/>
    <p:sldId id="627" r:id="rId61"/>
    <p:sldId id="717" r:id="rId62"/>
    <p:sldId id="716" r:id="rId63"/>
    <p:sldId id="628" r:id="rId64"/>
    <p:sldId id="665" r:id="rId65"/>
    <p:sldId id="672" r:id="rId66"/>
    <p:sldId id="741" r:id="rId67"/>
    <p:sldId id="721" r:id="rId68"/>
    <p:sldId id="733" r:id="rId69"/>
    <p:sldId id="386" r:id="rId70"/>
    <p:sldId id="712" r:id="rId71"/>
    <p:sldId id="714" r:id="rId72"/>
    <p:sldId id="663" r:id="rId73"/>
    <p:sldId id="376" r:id="rId74"/>
    <p:sldId id="402" r:id="rId75"/>
    <p:sldId id="625" r:id="rId76"/>
    <p:sldId id="724" r:id="rId77"/>
    <p:sldId id="626" r:id="rId7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nelia.daniel" initials="c" lastIdx="1" clrIdx="0">
    <p:extLst>
      <p:ext uri="{19B8F6BF-5375-455C-9EA6-DF929625EA0E}">
        <p15:presenceInfo xmlns:p15="http://schemas.microsoft.com/office/powerpoint/2012/main" userId="S::cornelia.daniel@dachgold.at::fc2e8205-bfbc-4176-9282-0c8c12ff5f10" providerId="AD"/>
      </p:ext>
    </p:extLst>
  </p:cmAuthor>
  <p:cmAuthor id="2" name="Anna Burger" initials="AB" lastIdx="5" clrIdx="1">
    <p:extLst>
      <p:ext uri="{19B8F6BF-5375-455C-9EA6-DF929625EA0E}">
        <p15:presenceInfo xmlns:p15="http://schemas.microsoft.com/office/powerpoint/2012/main" userId="cc14ca3435c622ba" providerId="Windows Live"/>
      </p:ext>
    </p:extLst>
  </p:cmAuthor>
  <p:cmAuthor id="3" name="cornelia.daniel" initials="c [2]" lastIdx="1" clrIdx="2">
    <p:extLst>
      <p:ext uri="{19B8F6BF-5375-455C-9EA6-DF929625EA0E}">
        <p15:presenceInfo xmlns:p15="http://schemas.microsoft.com/office/powerpoint/2012/main" userId="cornelia.dan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27E"/>
    <a:srgbClr val="FF40FF"/>
    <a:srgbClr val="BAA62E"/>
    <a:srgbClr val="FF35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6" autoAdjust="0"/>
    <p:restoredTop sz="93969" autoAdjust="0"/>
  </p:normalViewPr>
  <p:slideViewPr>
    <p:cSldViewPr snapToGrid="0" snapToObjects="1">
      <p:cViewPr varScale="1">
        <p:scale>
          <a:sx n="128" d="100"/>
          <a:sy n="128" d="100"/>
        </p:scale>
        <p:origin x="584"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22T08:25:35.372"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1-23T10:57:27.074" idx="1">
    <p:pos x="7429" y="1275"/>
    <p:text>Ich hab keine akteulle Grafik zu den Förderungen gefunden</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3-01-23T10:58:58.759" idx="2">
    <p:pos x="7303" y="2138"/>
    <p:text>PV Austria hat noch keine neue Abbildung erstellt, weiter hinten: eigene Grafik</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CB7BE-F67C-4948-A4F1-D450CF578440}" type="datetimeFigureOut">
              <a:rPr lang="de-DE" smtClean="0"/>
              <a:t>26.08.24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1D96E-2F58-FF4F-AE3E-94015BC50C33}" type="slidenum">
              <a:rPr lang="de-DE" smtClean="0"/>
              <a:t>‹Nr.›</a:t>
            </a:fld>
            <a:endParaRPr lang="de-DE"/>
          </a:p>
        </p:txBody>
      </p:sp>
    </p:spTree>
    <p:extLst>
      <p:ext uri="{BB962C8B-B14F-4D97-AF65-F5344CB8AC3E}">
        <p14:creationId xmlns:p14="http://schemas.microsoft.com/office/powerpoint/2010/main" val="606184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000" kern="1200" dirty="0">
                <a:solidFill>
                  <a:schemeClr val="tx1"/>
                </a:solidFill>
                <a:effectLst/>
                <a:latin typeface="+mn-lt"/>
                <a:ea typeface="+mn-ea"/>
                <a:cs typeface="+mn-cs"/>
              </a:rPr>
              <a:t>Vielen Dank. </a:t>
            </a:r>
            <a:endParaRPr lang="de-AT" sz="2000" kern="1200" dirty="0">
              <a:solidFill>
                <a:schemeClr val="tx1"/>
              </a:solidFill>
              <a:effectLst/>
              <a:latin typeface="+mn-lt"/>
              <a:ea typeface="+mn-ea"/>
              <a:cs typeface="+mn-cs"/>
            </a:endParaRPr>
          </a:p>
          <a:p>
            <a:r>
              <a:rPr lang="de-DE" sz="2000" kern="1200" dirty="0">
                <a:solidFill>
                  <a:schemeClr val="tx1"/>
                </a:solidFill>
                <a:effectLst/>
                <a:latin typeface="+mn-lt"/>
                <a:ea typeface="+mn-ea"/>
                <a:cs typeface="+mn-cs"/>
              </a:rPr>
              <a:t>Da </a:t>
            </a:r>
            <a:r>
              <a:rPr lang="de-DE" sz="2000" kern="1200" dirty="0" err="1">
                <a:solidFill>
                  <a:schemeClr val="tx1"/>
                </a:solidFill>
                <a:effectLst/>
                <a:latin typeface="+mn-lt"/>
                <a:ea typeface="+mn-ea"/>
                <a:cs typeface="+mn-cs"/>
              </a:rPr>
              <a:t>kummt</a:t>
            </a:r>
            <a:r>
              <a:rPr lang="de-DE" sz="2000" kern="1200" dirty="0">
                <a:solidFill>
                  <a:schemeClr val="tx1"/>
                </a:solidFill>
                <a:effectLst/>
                <a:latin typeface="+mn-lt"/>
                <a:ea typeface="+mn-ea"/>
                <a:cs typeface="+mn-cs"/>
              </a:rPr>
              <a:t> die Sun </a:t>
            </a:r>
            <a:r>
              <a:rPr lang="de-DE" sz="2000" kern="1200" dirty="0">
                <a:solidFill>
                  <a:schemeClr val="tx1"/>
                </a:solidFill>
                <a:effectLst/>
                <a:latin typeface="+mn-lt"/>
                <a:ea typeface="+mn-ea"/>
                <a:cs typeface="+mn-cs"/>
                <a:sym typeface="Wingdings"/>
              </a:rPr>
              <a:t></a:t>
            </a:r>
            <a:endParaRPr lang="de-AT" sz="20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1</a:t>
            </a:fld>
            <a:endParaRPr lang="de-DE"/>
          </a:p>
        </p:txBody>
      </p:sp>
    </p:spTree>
    <p:extLst>
      <p:ext uri="{BB962C8B-B14F-4D97-AF65-F5344CB8AC3E}">
        <p14:creationId xmlns:p14="http://schemas.microsoft.com/office/powerpoint/2010/main" val="85682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30</a:t>
            </a:fld>
            <a:endParaRPr lang="de-DE"/>
          </a:p>
        </p:txBody>
      </p:sp>
    </p:spTree>
    <p:extLst>
      <p:ext uri="{BB962C8B-B14F-4D97-AF65-F5344CB8AC3E}">
        <p14:creationId xmlns:p14="http://schemas.microsoft.com/office/powerpoint/2010/main" val="1032305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31</a:t>
            </a:fld>
            <a:endParaRPr lang="de-DE"/>
          </a:p>
        </p:txBody>
      </p:sp>
    </p:spTree>
    <p:extLst>
      <p:ext uri="{BB962C8B-B14F-4D97-AF65-F5344CB8AC3E}">
        <p14:creationId xmlns:p14="http://schemas.microsoft.com/office/powerpoint/2010/main" val="247611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6C1D96E-2F58-FF4F-AE3E-94015BC50C33}" type="slidenum">
              <a:rPr lang="de-DE" smtClean="0"/>
              <a:t>32</a:t>
            </a:fld>
            <a:endParaRPr lang="de-DE"/>
          </a:p>
        </p:txBody>
      </p:sp>
    </p:spTree>
    <p:extLst>
      <p:ext uri="{BB962C8B-B14F-4D97-AF65-F5344CB8AC3E}">
        <p14:creationId xmlns:p14="http://schemas.microsoft.com/office/powerpoint/2010/main" val="128754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6C1D96E-2F58-FF4F-AE3E-94015BC50C33}" type="slidenum">
              <a:rPr lang="de-DE" smtClean="0"/>
              <a:t>33</a:t>
            </a:fld>
            <a:endParaRPr lang="de-DE"/>
          </a:p>
        </p:txBody>
      </p:sp>
    </p:spTree>
    <p:extLst>
      <p:ext uri="{BB962C8B-B14F-4D97-AF65-F5344CB8AC3E}">
        <p14:creationId xmlns:p14="http://schemas.microsoft.com/office/powerpoint/2010/main" val="330484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35</a:t>
            </a:fld>
            <a:endParaRPr lang="de-DE"/>
          </a:p>
        </p:txBody>
      </p:sp>
    </p:spTree>
    <p:extLst>
      <p:ext uri="{BB962C8B-B14F-4D97-AF65-F5344CB8AC3E}">
        <p14:creationId xmlns:p14="http://schemas.microsoft.com/office/powerpoint/2010/main" val="271903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36</a:t>
            </a:fld>
            <a:endParaRPr lang="de-DE"/>
          </a:p>
        </p:txBody>
      </p:sp>
    </p:spTree>
    <p:extLst>
      <p:ext uri="{BB962C8B-B14F-4D97-AF65-F5344CB8AC3E}">
        <p14:creationId xmlns:p14="http://schemas.microsoft.com/office/powerpoint/2010/main" val="159781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46</a:t>
            </a:fld>
            <a:endParaRPr lang="de-DE"/>
          </a:p>
        </p:txBody>
      </p:sp>
    </p:spTree>
    <p:extLst>
      <p:ext uri="{BB962C8B-B14F-4D97-AF65-F5344CB8AC3E}">
        <p14:creationId xmlns:p14="http://schemas.microsoft.com/office/powerpoint/2010/main" val="314933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48</a:t>
            </a:fld>
            <a:endParaRPr lang="de-DE"/>
          </a:p>
        </p:txBody>
      </p:sp>
    </p:spTree>
    <p:extLst>
      <p:ext uri="{BB962C8B-B14F-4D97-AF65-F5344CB8AC3E}">
        <p14:creationId xmlns:p14="http://schemas.microsoft.com/office/powerpoint/2010/main" val="33351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49</a:t>
            </a:fld>
            <a:endParaRPr lang="de-DE"/>
          </a:p>
        </p:txBody>
      </p:sp>
    </p:spTree>
    <p:extLst>
      <p:ext uri="{BB962C8B-B14F-4D97-AF65-F5344CB8AC3E}">
        <p14:creationId xmlns:p14="http://schemas.microsoft.com/office/powerpoint/2010/main" val="250138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51</a:t>
            </a:fld>
            <a:endParaRPr lang="de-DE"/>
          </a:p>
        </p:txBody>
      </p:sp>
    </p:spTree>
    <p:extLst>
      <p:ext uri="{BB962C8B-B14F-4D97-AF65-F5344CB8AC3E}">
        <p14:creationId xmlns:p14="http://schemas.microsoft.com/office/powerpoint/2010/main" val="412913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große </a:t>
            </a:r>
            <a:r>
              <a:rPr lang="de-AT" dirty="0" err="1"/>
              <a:t>Dachgold</a:t>
            </a:r>
            <a:r>
              <a:rPr lang="de-AT" baseline="0" dirty="0"/>
              <a:t> Vision</a:t>
            </a:r>
            <a:endParaRPr lang="de-DE" baseline="0" dirty="0"/>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3</a:t>
            </a:fld>
            <a:endParaRPr lang="de-DE"/>
          </a:p>
        </p:txBody>
      </p:sp>
    </p:spTree>
    <p:extLst>
      <p:ext uri="{BB962C8B-B14F-4D97-AF65-F5344CB8AC3E}">
        <p14:creationId xmlns:p14="http://schemas.microsoft.com/office/powerpoint/2010/main" val="407234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6C1D96E-2F58-FF4F-AE3E-94015BC50C33}" type="slidenum">
              <a:rPr lang="de-DE" smtClean="0"/>
              <a:t>52</a:t>
            </a:fld>
            <a:endParaRPr lang="de-DE"/>
          </a:p>
        </p:txBody>
      </p:sp>
    </p:spTree>
    <p:extLst>
      <p:ext uri="{BB962C8B-B14F-4D97-AF65-F5344CB8AC3E}">
        <p14:creationId xmlns:p14="http://schemas.microsoft.com/office/powerpoint/2010/main" val="3441139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6C1D96E-2F58-FF4F-AE3E-94015BC50C33}" type="slidenum">
              <a:rPr lang="de-DE" smtClean="0"/>
              <a:t>53</a:t>
            </a:fld>
            <a:endParaRPr lang="de-DE"/>
          </a:p>
        </p:txBody>
      </p:sp>
    </p:spTree>
    <p:extLst>
      <p:ext uri="{BB962C8B-B14F-4D97-AF65-F5344CB8AC3E}">
        <p14:creationId xmlns:p14="http://schemas.microsoft.com/office/powerpoint/2010/main" val="341150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58</a:t>
            </a:fld>
            <a:endParaRPr lang="de-DE"/>
          </a:p>
        </p:txBody>
      </p:sp>
    </p:spTree>
    <p:extLst>
      <p:ext uri="{BB962C8B-B14F-4D97-AF65-F5344CB8AC3E}">
        <p14:creationId xmlns:p14="http://schemas.microsoft.com/office/powerpoint/2010/main" val="4190948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60</a:t>
            </a:fld>
            <a:endParaRPr lang="de-DE"/>
          </a:p>
        </p:txBody>
      </p:sp>
    </p:spTree>
    <p:extLst>
      <p:ext uri="{BB962C8B-B14F-4D97-AF65-F5344CB8AC3E}">
        <p14:creationId xmlns:p14="http://schemas.microsoft.com/office/powerpoint/2010/main" val="365052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62</a:t>
            </a:fld>
            <a:endParaRPr lang="de-DE"/>
          </a:p>
        </p:txBody>
      </p:sp>
    </p:spTree>
    <p:extLst>
      <p:ext uri="{BB962C8B-B14F-4D97-AF65-F5344CB8AC3E}">
        <p14:creationId xmlns:p14="http://schemas.microsoft.com/office/powerpoint/2010/main" val="809208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64</a:t>
            </a:fld>
            <a:endParaRPr lang="de-DE"/>
          </a:p>
        </p:txBody>
      </p:sp>
    </p:spTree>
    <p:extLst>
      <p:ext uri="{BB962C8B-B14F-4D97-AF65-F5344CB8AC3E}">
        <p14:creationId xmlns:p14="http://schemas.microsoft.com/office/powerpoint/2010/main" val="365052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Die wichtigste Frage ist  Haben Sie ein </a:t>
            </a:r>
            <a:r>
              <a:rPr lang="de-DE" sz="2000" dirty="0" err="1"/>
              <a:t>Jackpotdach</a:t>
            </a:r>
            <a:r>
              <a:rPr lang="de-DE" sz="2000" dirty="0"/>
              <a:t>. – </a:t>
            </a:r>
          </a:p>
          <a:p>
            <a:endParaRPr lang="de-DE" sz="2000" dirty="0"/>
          </a:p>
          <a:p>
            <a:r>
              <a:rPr lang="de-DE" sz="2000" dirty="0"/>
              <a:t>Man liest überall, dass der Strompreis so gering ist, sollte man das machen?</a:t>
            </a:r>
          </a:p>
          <a:p>
            <a:endParaRPr lang="de-DE" sz="2000" dirty="0"/>
          </a:p>
          <a:p>
            <a:r>
              <a:rPr lang="de-DE" sz="2000" dirty="0"/>
              <a:t>Zahlt sich PV bei den niedrigen Strompreisen überhaupt noch aus. </a:t>
            </a:r>
          </a:p>
          <a:p>
            <a:pPr marL="342900" indent="-342900">
              <a:buFontTx/>
              <a:buChar char="-"/>
            </a:pPr>
            <a:r>
              <a:rPr lang="de-DE" sz="2000" dirty="0"/>
              <a:t>Hohe Förderung</a:t>
            </a:r>
          </a:p>
          <a:p>
            <a:pPr marL="342900" indent="-342900">
              <a:buFontTx/>
              <a:buChar char="-"/>
            </a:pPr>
            <a:endParaRPr lang="de-DE" sz="2000" dirty="0"/>
          </a:p>
          <a:p>
            <a:pPr marL="342900" indent="-342900">
              <a:buFontTx/>
              <a:buChar char="-"/>
            </a:pPr>
            <a:r>
              <a:rPr lang="de-DE" sz="2000" dirty="0"/>
              <a:t>Warum jetzt? Weil es dann noch viel unsicherer wird. </a:t>
            </a:r>
          </a:p>
          <a:p>
            <a:pPr marL="342900" indent="-342900">
              <a:buFontTx/>
              <a:buChar char="-"/>
            </a:pPr>
            <a:endParaRPr lang="de-DE" sz="2000" dirty="0"/>
          </a:p>
          <a:p>
            <a:pPr marL="342900" indent="-342900">
              <a:buFontTx/>
              <a:buChar char="-"/>
            </a:pPr>
            <a:r>
              <a:rPr lang="de-DE" sz="2000" dirty="0"/>
              <a:t>Warum jetzt? Wie hoch ist die Investitionssicherheit gerade?</a:t>
            </a:r>
          </a:p>
          <a:p>
            <a:pPr marL="342900" indent="-342900">
              <a:buFontTx/>
              <a:buChar char="-"/>
            </a:pPr>
            <a:endParaRPr lang="de-DE" sz="2000" dirty="0"/>
          </a:p>
          <a:p>
            <a:pPr marL="342900" indent="-342900">
              <a:buFontTx/>
              <a:buChar char="-"/>
            </a:pPr>
            <a:r>
              <a:rPr lang="de-DE" sz="2000" dirty="0"/>
              <a:t>Einwandbehandlung</a:t>
            </a:r>
          </a:p>
          <a:p>
            <a:pPr marL="342900" indent="-342900">
              <a:buFontTx/>
              <a:buChar char="-"/>
            </a:pPr>
            <a:endParaRPr lang="de-DE" sz="2000" dirty="0"/>
          </a:p>
          <a:p>
            <a:endParaRPr lang="de-DE" sz="2000" dirty="0"/>
          </a:p>
          <a:p>
            <a:endParaRPr lang="de-DE" sz="2000" dirty="0"/>
          </a:p>
          <a:p>
            <a:endParaRPr lang="de-DE" sz="2000" dirty="0"/>
          </a:p>
          <a:p>
            <a:endParaRPr lang="de-DE" sz="2000" dirty="0"/>
          </a:p>
          <a:p>
            <a:r>
              <a:rPr lang="de-DE" sz="2000" dirty="0"/>
              <a:t> Wenn Sie das rausfinden wollen, reden Sie mit uns. </a:t>
            </a:r>
          </a:p>
          <a:p>
            <a:endParaRPr lang="de-DE" sz="2000" dirty="0"/>
          </a:p>
        </p:txBody>
      </p:sp>
      <p:sp>
        <p:nvSpPr>
          <p:cNvPr id="4" name="Foliennummernplatzhalter 3"/>
          <p:cNvSpPr>
            <a:spLocks noGrp="1"/>
          </p:cNvSpPr>
          <p:nvPr>
            <p:ph type="sldNum" sz="quarter" idx="10"/>
          </p:nvPr>
        </p:nvSpPr>
        <p:spPr/>
        <p:txBody>
          <a:bodyPr/>
          <a:lstStyle/>
          <a:p>
            <a:fld id="{726A8E47-A92A-EA49-84EF-F9FD69D1CE5E}" type="slidenum">
              <a:rPr lang="de-DE" smtClean="0"/>
              <a:t>66</a:t>
            </a:fld>
            <a:endParaRPr lang="de-DE"/>
          </a:p>
        </p:txBody>
      </p:sp>
    </p:spTree>
    <p:extLst>
      <p:ext uri="{BB962C8B-B14F-4D97-AF65-F5344CB8AC3E}">
        <p14:creationId xmlns:p14="http://schemas.microsoft.com/office/powerpoint/2010/main" val="200259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69</a:t>
            </a:fld>
            <a:endParaRPr lang="de-DE"/>
          </a:p>
        </p:txBody>
      </p:sp>
    </p:spTree>
    <p:extLst>
      <p:ext uri="{BB962C8B-B14F-4D97-AF65-F5344CB8AC3E}">
        <p14:creationId xmlns:p14="http://schemas.microsoft.com/office/powerpoint/2010/main" val="2104828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DAS IST DER ZEITPUNKT WO DIE MEISTEN MENSCHEN IHRE HANDYS ZÜCKEN.</a:t>
            </a:r>
            <a:r>
              <a:rPr lang="de-DE" sz="2000" baseline="0" dirty="0"/>
              <a:t> Sie haben hier eine wichtige Faustformel vor sich, mit der sie sofort einen </a:t>
            </a:r>
            <a:r>
              <a:rPr lang="de-DE" sz="2000" baseline="0" dirty="0" err="1"/>
              <a:t>easten</a:t>
            </a:r>
            <a:r>
              <a:rPr lang="de-DE" sz="2000" baseline="0" dirty="0"/>
              <a:t> Schritt in die Energieunabhängigkeit gehen können. </a:t>
            </a:r>
          </a:p>
          <a:p>
            <a:r>
              <a:rPr lang="de-DE" sz="2000" baseline="0" dirty="0"/>
              <a:t>Manche von Ihnen werden sagen, na das ist so wenig im Vergleich zu meinem Verbrauch, da fange ich gar nicht erst an. Andere werden sagen WAAAS SO VIEL ENERGIE LIEGT AUF MEINEM DACH EINFACH SO BRACH: </a:t>
            </a:r>
          </a:p>
          <a:p>
            <a:r>
              <a:rPr lang="de-DE" sz="2000" baseline="0" dirty="0"/>
              <a:t>NOCHMAL: ES GIBT KEINE ALTERNATIVE ZUR SOLARANLAGE. EGAL WANN SIE DAMIT ANFANGEN, JEDES JAHR DAS VERSTREICHT IN DEM SIE NICHT INVESTIEREN, WIRFT SICH EIN JAHR ZURÜCK IN DER AUSSICHT GRATISENERGIE ZU BEKOMMEN. WENN SIE NIE DAMIT ANFANGEN, WERDEN SIE EINFACH IMMER ZAHLEN MÜSSEN. </a:t>
            </a:r>
          </a:p>
          <a:p>
            <a:endParaRPr lang="de-DE" sz="2000" dirty="0"/>
          </a:p>
        </p:txBody>
      </p:sp>
      <p:sp>
        <p:nvSpPr>
          <p:cNvPr id="4" name="Foliennummernplatzhalter 3"/>
          <p:cNvSpPr>
            <a:spLocks noGrp="1"/>
          </p:cNvSpPr>
          <p:nvPr>
            <p:ph type="sldNum" sz="quarter" idx="10"/>
          </p:nvPr>
        </p:nvSpPr>
        <p:spPr/>
        <p:txBody>
          <a:bodyPr/>
          <a:lstStyle/>
          <a:p>
            <a:fld id="{726A8E47-A92A-EA49-84EF-F9FD69D1CE5E}" type="slidenum">
              <a:rPr lang="de-DE" smtClean="0"/>
              <a:t>70</a:t>
            </a:fld>
            <a:endParaRPr lang="de-DE"/>
          </a:p>
        </p:txBody>
      </p:sp>
    </p:spTree>
    <p:extLst>
      <p:ext uri="{BB962C8B-B14F-4D97-AF65-F5344CB8AC3E}">
        <p14:creationId xmlns:p14="http://schemas.microsoft.com/office/powerpoint/2010/main" val="3553925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DAS IST DER ZEITPUNKT WO DIE MEISTEN MENSCHEN IHRE HANDYS ZÜCKEN.</a:t>
            </a:r>
            <a:r>
              <a:rPr lang="de-DE" sz="2000" baseline="0" dirty="0"/>
              <a:t> Sie haben hier eine wichtige Faustformel vor sich, mit der sie sofort einen </a:t>
            </a:r>
            <a:r>
              <a:rPr lang="de-DE" sz="2000" baseline="0" dirty="0" err="1"/>
              <a:t>easten</a:t>
            </a:r>
            <a:r>
              <a:rPr lang="de-DE" sz="2000" baseline="0" dirty="0"/>
              <a:t> Schritt in die Energieunabhängigkeit gehen können. </a:t>
            </a:r>
          </a:p>
          <a:p>
            <a:r>
              <a:rPr lang="de-DE" sz="2000" baseline="0" dirty="0"/>
              <a:t>Manche von Ihnen werden sagen, na das ist so wenig im Vergleich zu meinem Verbrauch, da fange ich gar nicht erst an. Andere werden sagen WAAAS SO VIEL ENERGIE LIEGT AUF MEINEM DACH EINFACH SO BRACH: </a:t>
            </a:r>
          </a:p>
          <a:p>
            <a:r>
              <a:rPr lang="de-DE" sz="2000" baseline="0" dirty="0"/>
              <a:t>NOCHMAL: ES GIBT KEINE ALTERNATIVE ZUR SOLARANLAGE. EGAL WANN SIE DAMIT ANFANGEN, JEDES JAHR DAS VERSTREICHT IN DEM SIE NICHT INVESTIEREN, WIRFT SICH EIN JAHR ZURÜCK IN DER AUSSICHT GRATISENERGIE ZU BEKOMMEN. WENN SIE NIE DAMIT ANFANGEN, WERDEN SIE EINFACH IMMER ZAHLEN MÜSSEN. </a:t>
            </a:r>
          </a:p>
          <a:p>
            <a:endParaRPr lang="de-DE" sz="2000" dirty="0"/>
          </a:p>
        </p:txBody>
      </p:sp>
      <p:sp>
        <p:nvSpPr>
          <p:cNvPr id="4" name="Foliennummernplatzhalter 3"/>
          <p:cNvSpPr>
            <a:spLocks noGrp="1"/>
          </p:cNvSpPr>
          <p:nvPr>
            <p:ph type="sldNum" sz="quarter" idx="10"/>
          </p:nvPr>
        </p:nvSpPr>
        <p:spPr/>
        <p:txBody>
          <a:bodyPr/>
          <a:lstStyle/>
          <a:p>
            <a:fld id="{726A8E47-A92A-EA49-84EF-F9FD69D1CE5E}" type="slidenum">
              <a:rPr lang="de-DE" smtClean="0"/>
              <a:t>71</a:t>
            </a:fld>
            <a:endParaRPr lang="de-DE"/>
          </a:p>
        </p:txBody>
      </p:sp>
    </p:spTree>
    <p:extLst>
      <p:ext uri="{BB962C8B-B14F-4D97-AF65-F5344CB8AC3E}">
        <p14:creationId xmlns:p14="http://schemas.microsoft.com/office/powerpoint/2010/main" val="33018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 stehen wir heute und wie kam es dazu?</a:t>
            </a:r>
          </a:p>
        </p:txBody>
      </p:sp>
      <p:sp>
        <p:nvSpPr>
          <p:cNvPr id="4" name="Foliennummernplatzhalter 3"/>
          <p:cNvSpPr>
            <a:spLocks noGrp="1"/>
          </p:cNvSpPr>
          <p:nvPr>
            <p:ph type="sldNum" sz="quarter" idx="10"/>
          </p:nvPr>
        </p:nvSpPr>
        <p:spPr/>
        <p:txBody>
          <a:bodyPr/>
          <a:lstStyle/>
          <a:p>
            <a:fld id="{76C1D96E-2F58-FF4F-AE3E-94015BC50C33}" type="slidenum">
              <a:rPr lang="de-DE" smtClean="0"/>
              <a:t>5</a:t>
            </a:fld>
            <a:endParaRPr lang="de-DE"/>
          </a:p>
        </p:txBody>
      </p:sp>
    </p:spTree>
    <p:extLst>
      <p:ext uri="{BB962C8B-B14F-4D97-AF65-F5344CB8AC3E}">
        <p14:creationId xmlns:p14="http://schemas.microsoft.com/office/powerpoint/2010/main" val="1904506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DAS IST DER ZEITPUNKT WO DIE MEISTEN MENSCHEN IHRE HANDYS ZÜCKEN.</a:t>
            </a:r>
            <a:r>
              <a:rPr lang="de-DE" sz="2000" baseline="0" dirty="0"/>
              <a:t> Sie haben hier eine wichtige Faustformel vor sich, mit der sie sofort einen </a:t>
            </a:r>
            <a:r>
              <a:rPr lang="de-DE" sz="2000" baseline="0" dirty="0" err="1"/>
              <a:t>easten</a:t>
            </a:r>
            <a:r>
              <a:rPr lang="de-DE" sz="2000" baseline="0" dirty="0"/>
              <a:t> Schritt in die Energieunabhängigkeit gehen können. </a:t>
            </a:r>
          </a:p>
          <a:p>
            <a:r>
              <a:rPr lang="de-DE" sz="2000" baseline="0" dirty="0"/>
              <a:t>Manche von Ihnen werden sagen, na das ist so wenig im Vergleich zu meinem Verbrauch, da fange ich gar nicht erst an. Andere werden sagen WAAAS SO VIEL ENERGIE LIEGT AUF MEINEM DACH EINFACH SO BRACH: </a:t>
            </a:r>
          </a:p>
          <a:p>
            <a:r>
              <a:rPr lang="de-DE" sz="2000" baseline="0" dirty="0"/>
              <a:t>NOCHMAL: ES GIBT KEINE ALTERNATIVE ZUR SOLARANLAGE. EGAL WANN SIE DAMIT ANFANGEN, JEDES JAHR DAS VERSTREICHT IN DEM SIE NICHT INVESTIEREN, WIRFT SICH EIN JAHR ZURÜCK IN DER AUSSICHT GRATISENERGIE ZU BEKOMMEN. WENN SIE NIE DAMIT ANFANGEN, WERDEN SIE EINFACH IMMER ZAHLEN MÜSSEN. </a:t>
            </a:r>
          </a:p>
          <a:p>
            <a:endParaRPr lang="de-DE" sz="2000" dirty="0"/>
          </a:p>
        </p:txBody>
      </p:sp>
      <p:sp>
        <p:nvSpPr>
          <p:cNvPr id="4" name="Foliennummernplatzhalter 3"/>
          <p:cNvSpPr>
            <a:spLocks noGrp="1"/>
          </p:cNvSpPr>
          <p:nvPr>
            <p:ph type="sldNum" sz="quarter" idx="10"/>
          </p:nvPr>
        </p:nvSpPr>
        <p:spPr/>
        <p:txBody>
          <a:bodyPr/>
          <a:lstStyle/>
          <a:p>
            <a:fld id="{726A8E47-A92A-EA49-84EF-F9FD69D1CE5E}" type="slidenum">
              <a:rPr lang="de-DE" smtClean="0"/>
              <a:t>72</a:t>
            </a:fld>
            <a:endParaRPr lang="de-DE"/>
          </a:p>
        </p:txBody>
      </p:sp>
    </p:spTree>
    <p:extLst>
      <p:ext uri="{BB962C8B-B14F-4D97-AF65-F5344CB8AC3E}">
        <p14:creationId xmlns:p14="http://schemas.microsoft.com/office/powerpoint/2010/main" val="2936748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MIETE</a:t>
            </a:r>
            <a:r>
              <a:rPr lang="de-DE" sz="2000" baseline="0" dirty="0"/>
              <a:t> - EIGENTUMVERGLEICH</a:t>
            </a:r>
            <a:endParaRPr lang="de-DE" sz="2000" dirty="0"/>
          </a:p>
        </p:txBody>
      </p:sp>
      <p:sp>
        <p:nvSpPr>
          <p:cNvPr id="4" name="Foliennummernplatzhalter 3"/>
          <p:cNvSpPr>
            <a:spLocks noGrp="1"/>
          </p:cNvSpPr>
          <p:nvPr>
            <p:ph type="sldNum" sz="quarter" idx="10"/>
          </p:nvPr>
        </p:nvSpPr>
        <p:spPr/>
        <p:txBody>
          <a:bodyPr/>
          <a:lstStyle/>
          <a:p>
            <a:fld id="{726A8E47-A92A-EA49-84EF-F9FD69D1CE5E}" type="slidenum">
              <a:rPr lang="de-DE" smtClean="0"/>
              <a:t>73</a:t>
            </a:fld>
            <a:endParaRPr lang="de-DE"/>
          </a:p>
        </p:txBody>
      </p:sp>
    </p:spTree>
    <p:extLst>
      <p:ext uri="{BB962C8B-B14F-4D97-AF65-F5344CB8AC3E}">
        <p14:creationId xmlns:p14="http://schemas.microsoft.com/office/powerpoint/2010/main" val="210899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SAALWETTE</a:t>
            </a:r>
            <a:r>
              <a:rPr lang="de-DE" baseline="0" dirty="0"/>
              <a:t> </a:t>
            </a:r>
            <a:r>
              <a:rPr lang="mr-IN" baseline="0" dirty="0"/>
              <a:t>–</a:t>
            </a:r>
            <a:r>
              <a:rPr lang="de-DE" baseline="0" dirty="0"/>
              <a:t> JEDER HIER IM RAUM HAT 2030 eine Anlage am Dach. Wer wettet dagegen?</a:t>
            </a:r>
          </a:p>
          <a:p>
            <a:r>
              <a:rPr lang="de-DE" baseline="0" dirty="0"/>
              <a:t>Wer wettet dafür?</a:t>
            </a:r>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7</a:t>
            </a:fld>
            <a:endParaRPr lang="de-DE"/>
          </a:p>
        </p:txBody>
      </p:sp>
    </p:spTree>
    <p:extLst>
      <p:ext uri="{BB962C8B-B14F-4D97-AF65-F5344CB8AC3E}">
        <p14:creationId xmlns:p14="http://schemas.microsoft.com/office/powerpoint/2010/main" val="385476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kommen wir zum Kernstück des</a:t>
            </a:r>
            <a:r>
              <a:rPr lang="de-DE" baseline="0" dirty="0"/>
              <a:t> Vortrages.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8</a:t>
            </a:fld>
            <a:endParaRPr lang="de-DE"/>
          </a:p>
        </p:txBody>
      </p:sp>
    </p:spTree>
    <p:extLst>
      <p:ext uri="{BB962C8B-B14F-4D97-AF65-F5344CB8AC3E}">
        <p14:creationId xmlns:p14="http://schemas.microsoft.com/office/powerpoint/2010/main" val="138463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SAALWETTE</a:t>
            </a:r>
            <a:r>
              <a:rPr lang="de-DE" baseline="0" dirty="0"/>
              <a:t> </a:t>
            </a:r>
            <a:r>
              <a:rPr lang="mr-IN" baseline="0" dirty="0"/>
              <a:t>–</a:t>
            </a:r>
            <a:r>
              <a:rPr lang="de-DE" baseline="0" dirty="0"/>
              <a:t> JEDER HIER IM RAUM HAT 2030 eine Anlage am Dach. Wer wettet dagegen?</a:t>
            </a:r>
          </a:p>
          <a:p>
            <a:r>
              <a:rPr lang="de-DE" baseline="0" dirty="0"/>
              <a:t>Wer wettet dafür?</a:t>
            </a:r>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9</a:t>
            </a:fld>
            <a:endParaRPr lang="de-DE"/>
          </a:p>
        </p:txBody>
      </p:sp>
    </p:spTree>
    <p:extLst>
      <p:ext uri="{BB962C8B-B14F-4D97-AF65-F5344CB8AC3E}">
        <p14:creationId xmlns:p14="http://schemas.microsoft.com/office/powerpoint/2010/main" val="385476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SAALWETTE</a:t>
            </a:r>
            <a:r>
              <a:rPr lang="de-DE" baseline="0" dirty="0"/>
              <a:t> </a:t>
            </a:r>
            <a:r>
              <a:rPr lang="mr-IN" baseline="0" dirty="0"/>
              <a:t>–</a:t>
            </a:r>
            <a:r>
              <a:rPr lang="de-DE" baseline="0" dirty="0"/>
              <a:t> JEDER HIER IM RAUM HAT 2030 eine Anlage am Dach. Wer wettet dagegen?</a:t>
            </a:r>
          </a:p>
          <a:p>
            <a:r>
              <a:rPr lang="de-DE" baseline="0" dirty="0"/>
              <a:t>Wer wettet dafür?</a:t>
            </a:r>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10</a:t>
            </a:fld>
            <a:endParaRPr lang="de-DE"/>
          </a:p>
        </p:txBody>
      </p:sp>
    </p:spTree>
    <p:extLst>
      <p:ext uri="{BB962C8B-B14F-4D97-AF65-F5344CB8AC3E}">
        <p14:creationId xmlns:p14="http://schemas.microsoft.com/office/powerpoint/2010/main" val="181223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76C1D96E-2F58-FF4F-AE3E-94015BC50C33}" type="slidenum">
              <a:rPr lang="de-DE" smtClean="0"/>
              <a:t>11</a:t>
            </a:fld>
            <a:endParaRPr lang="de-DE"/>
          </a:p>
        </p:txBody>
      </p:sp>
    </p:spTree>
    <p:extLst>
      <p:ext uri="{BB962C8B-B14F-4D97-AF65-F5344CB8AC3E}">
        <p14:creationId xmlns:p14="http://schemas.microsoft.com/office/powerpoint/2010/main" val="43968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zum Punkt Zeigenswert und Sie sehen Anwendungsbeispiele</a:t>
            </a:r>
          </a:p>
          <a:p>
            <a:endParaRPr lang="de-DE" dirty="0"/>
          </a:p>
          <a:p>
            <a:r>
              <a:rPr lang="de-DE" dirty="0"/>
              <a:t> gleich die Hoteliers, die diesen Schritt schon gegangen</a:t>
            </a:r>
            <a:r>
              <a:rPr lang="de-DE" baseline="0" dirty="0"/>
              <a:t> sind. </a:t>
            </a:r>
            <a:endParaRPr lang="de-DE" dirty="0"/>
          </a:p>
        </p:txBody>
      </p:sp>
      <p:sp>
        <p:nvSpPr>
          <p:cNvPr id="4" name="Foliennummernplatzhalter 3"/>
          <p:cNvSpPr>
            <a:spLocks noGrp="1"/>
          </p:cNvSpPr>
          <p:nvPr>
            <p:ph type="sldNum" sz="quarter" idx="10"/>
          </p:nvPr>
        </p:nvSpPr>
        <p:spPr/>
        <p:txBody>
          <a:bodyPr/>
          <a:lstStyle/>
          <a:p>
            <a:fld id="{726A8E47-A92A-EA49-84EF-F9FD69D1CE5E}" type="slidenum">
              <a:rPr lang="de-DE" smtClean="0"/>
              <a:t>25</a:t>
            </a:fld>
            <a:endParaRPr lang="de-DE"/>
          </a:p>
        </p:txBody>
      </p:sp>
    </p:spTree>
    <p:extLst>
      <p:ext uri="{BB962C8B-B14F-4D97-AF65-F5344CB8AC3E}">
        <p14:creationId xmlns:p14="http://schemas.microsoft.com/office/powerpoint/2010/main" val="396212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fld id="{C68033FB-8411-9F4D-8E5A-923D5A82E62C}" type="datetimeFigureOut">
              <a:rPr lang="de-DE" smtClean="0"/>
              <a:t>26.08.24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58249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68033FB-8411-9F4D-8E5A-923D5A82E62C}" type="datetimeFigureOut">
              <a:rPr lang="de-DE" smtClean="0"/>
              <a:t>26.08.24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98909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68033FB-8411-9F4D-8E5A-923D5A82E62C}" type="datetimeFigureOut">
              <a:rPr lang="de-DE" smtClean="0"/>
              <a:t>26.08.24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2133647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19127" y="705445"/>
            <a:ext cx="10953751" cy="1026915"/>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Titeltext</a:t>
            </a:r>
          </a:p>
        </p:txBody>
      </p:sp>
      <p:sp>
        <p:nvSpPr>
          <p:cNvPr id="9" name="Shape 9"/>
          <p:cNvSpPr>
            <a:spLocks noGrp="1"/>
          </p:cNvSpPr>
          <p:nvPr>
            <p:ph type="body" idx="1"/>
          </p:nvPr>
        </p:nvSpPr>
        <p:spPr>
          <a:xfrm>
            <a:off x="619127" y="357187"/>
            <a:ext cx="10953751" cy="357188"/>
          </a:xfrm>
          <a:prstGeom prst="rect">
            <a:avLst/>
          </a:prstGeom>
        </p:spPr>
        <p:txBody>
          <a:bodyPr/>
          <a:lstStyle>
            <a:lvl1pPr marL="0" indent="0">
              <a:spcBef>
                <a:spcPts val="0"/>
              </a:spcBef>
              <a:buClrTx/>
              <a:buSzTx/>
              <a:buNone/>
              <a:defRPr sz="1700" cap="all" spc="271">
                <a:latin typeface="Avenir Book"/>
                <a:ea typeface="Avenir Book"/>
                <a:cs typeface="Avenir Book"/>
                <a:sym typeface="Avenir Book"/>
              </a:defRPr>
            </a:lvl1pPr>
            <a:lvl2pPr marL="0" indent="160725">
              <a:spcBef>
                <a:spcPts val="0"/>
              </a:spcBef>
              <a:buClrTx/>
              <a:buSzTx/>
              <a:buNone/>
              <a:defRPr sz="1700" cap="all" spc="271">
                <a:latin typeface="Avenir Book"/>
                <a:ea typeface="Avenir Book"/>
                <a:cs typeface="Avenir Book"/>
                <a:sym typeface="Avenir Book"/>
              </a:defRPr>
            </a:lvl2pPr>
            <a:lvl3pPr marL="0" indent="321449">
              <a:spcBef>
                <a:spcPts val="0"/>
              </a:spcBef>
              <a:buClrTx/>
              <a:buSzTx/>
              <a:buNone/>
              <a:defRPr sz="1700" cap="all" spc="271">
                <a:latin typeface="Avenir Book"/>
                <a:ea typeface="Avenir Book"/>
                <a:cs typeface="Avenir Book"/>
                <a:sym typeface="Avenir Book"/>
              </a:defRPr>
            </a:lvl3pPr>
            <a:lvl4pPr marL="0" indent="482175">
              <a:spcBef>
                <a:spcPts val="0"/>
              </a:spcBef>
              <a:buClrTx/>
              <a:buSzTx/>
              <a:buNone/>
              <a:defRPr sz="1700" cap="all" spc="271">
                <a:latin typeface="Avenir Book"/>
                <a:ea typeface="Avenir Book"/>
                <a:cs typeface="Avenir Book"/>
                <a:sym typeface="Avenir Book"/>
              </a:defRPr>
            </a:lvl4pPr>
            <a:lvl5pPr marL="0" indent="642899">
              <a:spcBef>
                <a:spcPts val="0"/>
              </a:spcBef>
              <a:buClrTx/>
              <a:buSzTx/>
              <a:buNone/>
              <a:defRPr sz="1700" cap="all" spc="271">
                <a:latin typeface="Avenir Book"/>
                <a:ea typeface="Avenir Book"/>
                <a:cs typeface="Avenir Book"/>
                <a:sym typeface="Avenir Book"/>
              </a:defRPr>
            </a:lvl5pPr>
          </a:lstStyle>
          <a:p>
            <a:pPr lvl="0">
              <a:defRPr sz="1800" cap="none" spc="0">
                <a:solidFill>
                  <a:srgbClr val="000000"/>
                </a:solidFill>
              </a:defRPr>
            </a:pPr>
            <a:r>
              <a:rPr sz="1700" cap="all" spc="271">
                <a:solidFill>
                  <a:srgbClr val="FFFFFF"/>
                </a:solidFill>
              </a:rPr>
              <a:t>Textebene 1</a:t>
            </a:r>
          </a:p>
          <a:p>
            <a:pPr lvl="1">
              <a:defRPr sz="1800" cap="none" spc="0">
                <a:solidFill>
                  <a:srgbClr val="000000"/>
                </a:solidFill>
              </a:defRPr>
            </a:pPr>
            <a:r>
              <a:rPr sz="1700" cap="all" spc="271">
                <a:solidFill>
                  <a:srgbClr val="FFFFFF"/>
                </a:solidFill>
              </a:rPr>
              <a:t>Textebene 2</a:t>
            </a:r>
          </a:p>
          <a:p>
            <a:pPr lvl="2">
              <a:defRPr sz="1800" cap="none" spc="0">
                <a:solidFill>
                  <a:srgbClr val="000000"/>
                </a:solidFill>
              </a:defRPr>
            </a:pPr>
            <a:r>
              <a:rPr sz="1700" cap="all" spc="271">
                <a:solidFill>
                  <a:srgbClr val="FFFFFF"/>
                </a:solidFill>
              </a:rPr>
              <a:t>Textebene 3</a:t>
            </a:r>
          </a:p>
          <a:p>
            <a:pPr lvl="3">
              <a:defRPr sz="1800" cap="none" spc="0">
                <a:solidFill>
                  <a:srgbClr val="000000"/>
                </a:solidFill>
              </a:defRPr>
            </a:pPr>
            <a:r>
              <a:rPr sz="1700" cap="all" spc="271">
                <a:solidFill>
                  <a:srgbClr val="FFFFFF"/>
                </a:solidFill>
              </a:rPr>
              <a:t>Textebene 4</a:t>
            </a:r>
          </a:p>
          <a:p>
            <a:pPr lvl="4">
              <a:defRPr sz="1800" cap="none" spc="0">
                <a:solidFill>
                  <a:srgbClr val="000000"/>
                </a:solidFill>
              </a:defRPr>
            </a:pPr>
            <a:r>
              <a:rPr sz="1700" cap="all" spc="271">
                <a:solidFill>
                  <a:srgbClr val="FFFFFF"/>
                </a:solidFill>
              </a:rPr>
              <a:t>Textebene 5</a:t>
            </a:r>
          </a:p>
        </p:txBody>
      </p:sp>
    </p:spTree>
    <p:extLst>
      <p:ext uri="{BB962C8B-B14F-4D97-AF65-F5344CB8AC3E}">
        <p14:creationId xmlns:p14="http://schemas.microsoft.com/office/powerpoint/2010/main" val="16778993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pattFill prst="pct10">
            <a:fgClr>
              <a:schemeClr val="bg1"/>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latin typeface="Franklin Gothic Medium (Body)"/>
              <a:cs typeface="Franklin Gothic Medium (Body)"/>
            </a:endParaRPr>
          </a:p>
        </p:txBody>
      </p:sp>
      <p:sp>
        <p:nvSpPr>
          <p:cNvPr id="5" name="Right Triangle 4"/>
          <p:cNvSpPr/>
          <p:nvPr userDrawn="1"/>
        </p:nvSpPr>
        <p:spPr>
          <a:xfrm rot="5400000">
            <a:off x="194990" y="205253"/>
            <a:ext cx="1488081" cy="148808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80F5B"/>
              </a:solidFill>
            </a:endParaRPr>
          </a:p>
        </p:txBody>
      </p:sp>
      <p:sp>
        <p:nvSpPr>
          <p:cNvPr id="6" name="Right Triangle 5"/>
          <p:cNvSpPr/>
          <p:nvPr userDrawn="1"/>
        </p:nvSpPr>
        <p:spPr>
          <a:xfrm rot="16200000">
            <a:off x="10467880" y="5154405"/>
            <a:ext cx="1488081" cy="148808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80F5B"/>
              </a:solidFill>
            </a:endParaRPr>
          </a:p>
        </p:txBody>
      </p:sp>
      <p:sp>
        <p:nvSpPr>
          <p:cNvPr id="8" name="Text Placeholder 7"/>
          <p:cNvSpPr>
            <a:spLocks noGrp="1"/>
          </p:cNvSpPr>
          <p:nvPr>
            <p:ph type="body" sz="quarter" idx="10" hasCustomPrompt="1"/>
          </p:nvPr>
        </p:nvSpPr>
        <p:spPr>
          <a:xfrm>
            <a:off x="1955800" y="2601386"/>
            <a:ext cx="8511117" cy="1509183"/>
          </a:xfrm>
        </p:spPr>
        <p:txBody>
          <a:bodyPr>
            <a:normAutofit/>
          </a:bodyPr>
          <a:lstStyle>
            <a:lvl1pPr marL="0" indent="0" algn="ctr">
              <a:buNone/>
              <a:defRPr sz="3600" baseline="0">
                <a:solidFill>
                  <a:schemeClr val="tx1"/>
                </a:solidFill>
                <a:latin typeface="Franklin Gothic Medium"/>
                <a:cs typeface="Franklin Gothic Medium"/>
              </a:defRPr>
            </a:lvl1pPr>
          </a:lstStyle>
          <a:p>
            <a:pPr lvl="0"/>
            <a:r>
              <a:rPr lang="en-US" dirty="0"/>
              <a:t>Add Text, an Image, or Both</a:t>
            </a:r>
          </a:p>
        </p:txBody>
      </p:sp>
    </p:spTree>
    <p:extLst>
      <p:ext uri="{BB962C8B-B14F-4D97-AF65-F5344CB8AC3E}">
        <p14:creationId xmlns:p14="http://schemas.microsoft.com/office/powerpoint/2010/main" val="2099821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p:cNvSpPr/>
          <p:nvPr userDrawn="1"/>
        </p:nvSpPr>
        <p:spPr>
          <a:xfrm>
            <a:off x="3" y="2"/>
            <a:ext cx="3609143" cy="68579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6" hasCustomPrompt="1"/>
          </p:nvPr>
        </p:nvSpPr>
        <p:spPr>
          <a:xfrm>
            <a:off x="4106333" y="553795"/>
            <a:ext cx="7526867" cy="862449"/>
          </a:xfrm>
        </p:spPr>
        <p:txBody>
          <a:bodyPr/>
          <a:lstStyle>
            <a:lvl1pPr marL="0" indent="0">
              <a:buNone/>
              <a:defRPr baseline="0">
                <a:solidFill>
                  <a:schemeClr val="tx1"/>
                </a:solidFill>
                <a:latin typeface="Franklin Gothic Medium"/>
                <a:cs typeface="Franklin Gothic Medium"/>
              </a:defRPr>
            </a:lvl1pPr>
          </a:lstStyle>
          <a:p>
            <a:pPr lvl="0"/>
            <a:r>
              <a:rPr lang="en-US" dirty="0"/>
              <a:t>Add Your Agenda Here</a:t>
            </a:r>
          </a:p>
        </p:txBody>
      </p:sp>
      <p:sp>
        <p:nvSpPr>
          <p:cNvPr id="9" name="Text Placeholder 8"/>
          <p:cNvSpPr>
            <a:spLocks noGrp="1"/>
          </p:cNvSpPr>
          <p:nvPr>
            <p:ph type="body" sz="quarter" idx="17"/>
          </p:nvPr>
        </p:nvSpPr>
        <p:spPr>
          <a:xfrm>
            <a:off x="4106333" y="1718733"/>
            <a:ext cx="7526867" cy="4411133"/>
          </a:xfrm>
        </p:spPr>
        <p:txBody>
          <a:bodyPr>
            <a:normAutofit/>
          </a:bodyPr>
          <a:lstStyle>
            <a:lvl1pPr marL="514350" indent="-514350">
              <a:buFont typeface="+mj-lt"/>
              <a:buAutoNum type="arabicPeriod"/>
              <a:defRPr sz="2800">
                <a:solidFill>
                  <a:srgbClr val="414141"/>
                </a:solidFill>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7891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68033FB-8411-9F4D-8E5A-923D5A82E62C}" type="datetimeFigureOut">
              <a:rPr lang="de-DE" smtClean="0"/>
              <a:t>26.08.24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35531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C68033FB-8411-9F4D-8E5A-923D5A82E62C}" type="datetimeFigureOut">
              <a:rPr lang="de-DE" smtClean="0"/>
              <a:t>26.08.24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8512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68033FB-8411-9F4D-8E5A-923D5A82E62C}" type="datetimeFigureOut">
              <a:rPr lang="de-DE" smtClean="0"/>
              <a:t>26.08.24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31380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68033FB-8411-9F4D-8E5A-923D5A82E62C}" type="datetimeFigureOut">
              <a:rPr lang="de-DE" smtClean="0"/>
              <a:t>26.08.24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74986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C68033FB-8411-9F4D-8E5A-923D5A82E62C}" type="datetimeFigureOut">
              <a:rPr lang="de-DE" smtClean="0"/>
              <a:t>26.08.24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48827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68033FB-8411-9F4D-8E5A-923D5A82E62C}" type="datetimeFigureOut">
              <a:rPr lang="de-DE" smtClean="0"/>
              <a:t>26.08.24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67805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C68033FB-8411-9F4D-8E5A-923D5A82E62C}" type="datetimeFigureOut">
              <a:rPr lang="de-DE" smtClean="0"/>
              <a:t>26.08.24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18721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C68033FB-8411-9F4D-8E5A-923D5A82E62C}" type="datetimeFigureOut">
              <a:rPr lang="de-DE" smtClean="0"/>
              <a:t>26.08.24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8523D95-D20E-7749-BE85-B3C3787F9842}" type="slidenum">
              <a:rPr lang="de-DE" smtClean="0"/>
              <a:t>‹Nr.›</a:t>
            </a:fld>
            <a:endParaRPr lang="de-DE"/>
          </a:p>
        </p:txBody>
      </p:sp>
    </p:spTree>
    <p:extLst>
      <p:ext uri="{BB962C8B-B14F-4D97-AF65-F5344CB8AC3E}">
        <p14:creationId xmlns:p14="http://schemas.microsoft.com/office/powerpoint/2010/main" val="41353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033FB-8411-9F4D-8E5A-923D5A82E62C}" type="datetimeFigureOut">
              <a:rPr lang="de-DE" smtClean="0"/>
              <a:t>26.08.24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23D95-D20E-7749-BE85-B3C3787F9842}" type="slidenum">
              <a:rPr lang="de-DE" smtClean="0"/>
              <a:t>‹Nr.›</a:t>
            </a:fld>
            <a:endParaRPr lang="de-DE"/>
          </a:p>
        </p:txBody>
      </p:sp>
    </p:spTree>
    <p:extLst>
      <p:ext uri="{BB962C8B-B14F-4D97-AF65-F5344CB8AC3E}">
        <p14:creationId xmlns:p14="http://schemas.microsoft.com/office/powerpoint/2010/main" val="644709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gestehungsksotenrechner.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pvaustria.at/strom-verkaufen/" TargetMode="External"/><Relationship Id="rId5" Type="http://schemas.openxmlformats.org/officeDocument/2006/relationships/hyperlink" Target="https://pv-einspeisetarife.at/" TargetMode="External"/><Relationship Id="rId4" Type="http://schemas.openxmlformats.org/officeDocument/2006/relationships/hyperlink" Target="https://www.stromrechner.at/einspeisetari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energiegemeinschaften.gv.at/landkarte/" TargetMode="External"/><Relationship Id="rId4" Type="http://schemas.openxmlformats.org/officeDocument/2006/relationships/hyperlink" Target="https://app.energiedigital.at/projec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7.sv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mailto:office@dachgold.a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pvaustria.at/foerderungen/"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gestehungskostenrechner.com/" TargetMode="External"/><Relationship Id="rId2" Type="http://schemas.openxmlformats.org/officeDocument/2006/relationships/hyperlink" Target="mailto:cornelia.daniel@dachgold.at" TargetMode="External"/><Relationship Id="rId1" Type="http://schemas.openxmlformats.org/officeDocument/2006/relationships/slideLayout" Target="../slideLayouts/slideLayout13.xml"/><Relationship Id="rId5" Type="http://schemas.openxmlformats.org/officeDocument/2006/relationships/hyperlink" Target="http://www.dachgold.net/" TargetMode="External"/><Relationship Id="rId4" Type="http://schemas.openxmlformats.org/officeDocument/2006/relationships/hyperlink" Target="http://www.flachdachchecker.a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e-control.at/referenzmarktwert" TargetMode="External"/><Relationship Id="rId3" Type="http://schemas.openxmlformats.org/officeDocument/2006/relationships/hyperlink" Target="https://www.dachgold.at/foerderungen/" TargetMode="External"/><Relationship Id="rId7" Type="http://schemas.openxmlformats.org/officeDocument/2006/relationships/hyperlink" Target="https://www.oem-ag.at/de/marktpreis/" TargetMode="External"/><Relationship Id="rId2" Type="http://schemas.openxmlformats.org/officeDocument/2006/relationships/hyperlink" Target="https://pvaustria.at/forderungen/" TargetMode="External"/><Relationship Id="rId1" Type="http://schemas.openxmlformats.org/officeDocument/2006/relationships/slideLayout" Target="../slideLayouts/slideLayout13.xml"/><Relationship Id="rId6" Type="http://schemas.openxmlformats.org/officeDocument/2006/relationships/hyperlink" Target="https://www.dachgold.at/marktpreis-und-marktpraemie-was-ist-das-und-wo-liegt-der-unterschied/" TargetMode="External"/><Relationship Id="rId5" Type="http://schemas.openxmlformats.org/officeDocument/2006/relationships/hyperlink" Target="https://www.noe.gv.at/noe/Energie/PV-Ueberdachung_Parkplaetze.html" TargetMode="External"/><Relationship Id="rId4" Type="http://schemas.openxmlformats.org/officeDocument/2006/relationships/hyperlink" Target="https://sonnenstrom.wien.gv.at/"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www.tausendundeindach.at/photovoltaik-quick-check/"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dirty="0"/>
          </a:p>
        </p:txBody>
      </p:sp>
      <p:sp>
        <p:nvSpPr>
          <p:cNvPr id="3" name="Untertitel 2"/>
          <p:cNvSpPr>
            <a:spLocks noGrp="1"/>
          </p:cNvSpPr>
          <p:nvPr>
            <p:ph type="subTitle" idx="1"/>
          </p:nvPr>
        </p:nvSpPr>
        <p:spPr/>
        <p:txBody>
          <a:bodyPr/>
          <a:lstStyle/>
          <a:p>
            <a:endParaRPr lang="de-DE" dirty="0"/>
          </a:p>
        </p:txBody>
      </p:sp>
      <p:pic>
        <p:nvPicPr>
          <p:cNvPr id="5" name="Bild 4"/>
          <p:cNvPicPr>
            <a:picLocks noChangeAspect="1"/>
          </p:cNvPicPr>
          <p:nvPr/>
        </p:nvPicPr>
        <p:blipFill>
          <a:blip r:embed="rId5"/>
          <a:stretch>
            <a:fillRect/>
          </a:stretch>
        </p:blipFill>
        <p:spPr>
          <a:xfrm>
            <a:off x="-40972" y="-62093"/>
            <a:ext cx="12372951" cy="8186769"/>
          </a:xfrm>
          <a:prstGeom prst="rect">
            <a:avLst/>
          </a:prstGeom>
        </p:spPr>
      </p:pic>
      <p:pic>
        <p:nvPicPr>
          <p:cNvPr id="4" name="Da kummt de Sun VORTR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4134" y="2929340"/>
            <a:ext cx="1083733" cy="1083733"/>
          </a:xfrm>
          <a:prstGeom prst="rect">
            <a:avLst/>
          </a:prstGeom>
        </p:spPr>
      </p:pic>
      <p:sp>
        <p:nvSpPr>
          <p:cNvPr id="6" name="Title 1">
            <a:extLst>
              <a:ext uri="{FF2B5EF4-FFF2-40B4-BE49-F238E27FC236}">
                <a16:creationId xmlns:a16="http://schemas.microsoft.com/office/drawing/2014/main" id="{5097D420-4F00-3B4A-8488-07E7E4B46606}"/>
              </a:ext>
            </a:extLst>
          </p:cNvPr>
          <p:cNvSpPr txBox="1">
            <a:spLocks/>
          </p:cNvSpPr>
          <p:nvPr/>
        </p:nvSpPr>
        <p:spPr>
          <a:xfrm>
            <a:off x="541035" y="1888328"/>
            <a:ext cx="11543113" cy="472627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algn="l">
              <a:spcBef>
                <a:spcPts val="1000"/>
              </a:spcBef>
            </a:pPr>
            <a:r>
              <a:rPr lang="de-AT" sz="4800" dirty="0">
                <a:highlight>
                  <a:srgbClr val="FD0067"/>
                </a:highlight>
                <a:latin typeface="+mn-lt"/>
                <a:ea typeface="+mn-ea"/>
                <a:cs typeface="+mn-cs"/>
              </a:rPr>
              <a:t>Geheimtipp Marktprämie – Warum genau jetzt der richtige Zeitpunkt ist</a:t>
            </a:r>
          </a:p>
          <a:p>
            <a:pPr marL="228600" algn="l">
              <a:spcBef>
                <a:spcPts val="1000"/>
              </a:spcBef>
            </a:pPr>
            <a:br>
              <a:rPr lang="de-AT" sz="4800" dirty="0">
                <a:highlight>
                  <a:srgbClr val="FD0067"/>
                </a:highlight>
                <a:latin typeface="+mn-lt"/>
                <a:ea typeface="+mn-ea"/>
                <a:cs typeface="+mn-cs"/>
              </a:rPr>
            </a:br>
            <a:r>
              <a:rPr lang="de-DE" sz="2500" dirty="0">
                <a:highlight>
                  <a:srgbClr val="FD0067"/>
                </a:highlight>
                <a:latin typeface="+mn-lt"/>
                <a:ea typeface="+mn-ea"/>
                <a:cs typeface="+mn-cs"/>
              </a:rPr>
              <a:t>Zukunftsweisende Strategien und nachhaltige Innovationen für Ihr Unternehmen</a:t>
            </a:r>
            <a:br>
              <a:rPr lang="de-AT" sz="4800" dirty="0">
                <a:highlight>
                  <a:srgbClr val="FD0067"/>
                </a:highlight>
                <a:latin typeface="+mn-lt"/>
                <a:ea typeface="+mn-ea"/>
                <a:cs typeface="+mn-cs"/>
              </a:rPr>
            </a:br>
            <a:endParaRPr lang="de-DE" sz="4800" dirty="0">
              <a:solidFill>
                <a:srgbClr val="FD0067"/>
              </a:solidFill>
              <a:latin typeface="+mn-lt"/>
              <a:ea typeface="+mn-ea"/>
              <a:cs typeface="+mn-cs"/>
            </a:endParaRPr>
          </a:p>
        </p:txBody>
      </p:sp>
      <p:sp>
        <p:nvSpPr>
          <p:cNvPr id="7" name="Textfeld 6">
            <a:extLst>
              <a:ext uri="{FF2B5EF4-FFF2-40B4-BE49-F238E27FC236}">
                <a16:creationId xmlns:a16="http://schemas.microsoft.com/office/drawing/2014/main" id="{3A501A9C-8E11-0445-B548-32492AEC4444}"/>
              </a:ext>
            </a:extLst>
          </p:cNvPr>
          <p:cNvSpPr txBox="1"/>
          <p:nvPr/>
        </p:nvSpPr>
        <p:spPr>
          <a:xfrm>
            <a:off x="3137095" y="254032"/>
            <a:ext cx="6217920" cy="1107996"/>
          </a:xfrm>
          <a:prstGeom prst="rect">
            <a:avLst/>
          </a:prstGeom>
          <a:noFill/>
        </p:spPr>
        <p:txBody>
          <a:bodyPr wrap="square">
            <a:spAutoFit/>
          </a:bodyPr>
          <a:lstStyle/>
          <a:p>
            <a:r>
              <a:rPr lang="de-AT" sz="6600" dirty="0">
                <a:highlight>
                  <a:srgbClr val="FD0067"/>
                </a:highlight>
                <a:latin typeface="+mn-lt"/>
                <a:ea typeface="+mn-ea"/>
                <a:cs typeface="+mn-cs"/>
              </a:rPr>
              <a:t>Guten Morgen!</a:t>
            </a:r>
            <a:endParaRPr lang="de-DE" sz="6600" dirty="0"/>
          </a:p>
        </p:txBody>
      </p:sp>
      <p:pic>
        <p:nvPicPr>
          <p:cNvPr id="9" name="Grafik 8">
            <a:extLst>
              <a:ext uri="{FF2B5EF4-FFF2-40B4-BE49-F238E27FC236}">
                <a16:creationId xmlns:a16="http://schemas.microsoft.com/office/drawing/2014/main" id="{895B7EA2-223F-8D0E-B668-13CE8ACFF5A5}"/>
              </a:ext>
            </a:extLst>
          </p:cNvPr>
          <p:cNvPicPr>
            <a:picLocks noChangeAspect="1"/>
          </p:cNvPicPr>
          <p:nvPr/>
        </p:nvPicPr>
        <p:blipFill>
          <a:blip r:embed="rId7"/>
          <a:stretch>
            <a:fillRect/>
          </a:stretch>
        </p:blipFill>
        <p:spPr>
          <a:xfrm>
            <a:off x="207718" y="278107"/>
            <a:ext cx="2629267" cy="581106"/>
          </a:xfrm>
          <a:prstGeom prst="rect">
            <a:avLst/>
          </a:prstGeom>
        </p:spPr>
      </p:pic>
      <p:pic>
        <p:nvPicPr>
          <p:cNvPr id="10" name="Bild 3" descr="1001_Dach_logo_white.png">
            <a:extLst>
              <a:ext uri="{FF2B5EF4-FFF2-40B4-BE49-F238E27FC236}">
                <a16:creationId xmlns:a16="http://schemas.microsoft.com/office/drawing/2014/main" id="{52C07C0E-DC3A-2C62-3D23-9119D89B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9854" y="254032"/>
            <a:ext cx="2666628" cy="1115984"/>
          </a:xfrm>
          <a:prstGeom prst="rect">
            <a:avLst/>
          </a:prstGeom>
        </p:spPr>
      </p:pic>
    </p:spTree>
    <p:extLst>
      <p:ext uri="{BB962C8B-B14F-4D97-AF65-F5344CB8AC3E}">
        <p14:creationId xmlns:p14="http://schemas.microsoft.com/office/powerpoint/2010/main" val="536059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p:cNvSpPr txBox="1">
            <a:spLocks noGrp="1"/>
          </p:cNvSpPr>
          <p:nvPr>
            <p:ph type="ctrTitle"/>
          </p:nvPr>
        </p:nvSpPr>
        <p:spPr>
          <a:xfrm>
            <a:off x="914400" y="2306356"/>
            <a:ext cx="10363200" cy="2086725"/>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Wie viel zahlen Sie derzeit für Ihren Strom? </a:t>
            </a:r>
          </a:p>
        </p:txBody>
      </p:sp>
    </p:spTree>
    <p:extLst>
      <p:ext uri="{BB962C8B-B14F-4D97-AF65-F5344CB8AC3E}">
        <p14:creationId xmlns:p14="http://schemas.microsoft.com/office/powerpoint/2010/main" val="9144466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146C96-39FB-CFE5-601A-E31585BB7D8E}"/>
              </a:ext>
            </a:extLst>
          </p:cNvPr>
          <p:cNvPicPr>
            <a:picLocks noChangeAspect="1"/>
          </p:cNvPicPr>
          <p:nvPr/>
        </p:nvPicPr>
        <p:blipFill>
          <a:blip r:embed="rId3"/>
          <a:stretch>
            <a:fillRect/>
          </a:stretch>
        </p:blipFill>
        <p:spPr>
          <a:xfrm>
            <a:off x="1796189" y="1913835"/>
            <a:ext cx="8211696" cy="4944165"/>
          </a:xfrm>
          <a:prstGeom prst="rect">
            <a:avLst/>
          </a:prstGeom>
        </p:spPr>
      </p:pic>
      <p:sp>
        <p:nvSpPr>
          <p:cNvPr id="5" name="Titel 4"/>
          <p:cNvSpPr txBox="1">
            <a:spLocks noGrp="1"/>
          </p:cNvSpPr>
          <p:nvPr>
            <p:ph type="title"/>
          </p:nvPr>
        </p:nvSpPr>
        <p:spPr>
          <a:xfrm>
            <a:off x="838200" y="607792"/>
            <a:ext cx="10515600" cy="840230"/>
          </a:xfrm>
          <a:prstGeom prst="rect">
            <a:avLst/>
          </a:prstGeom>
          <a:noFill/>
        </p:spPr>
        <p:txBody>
          <a:bodyPr wrap="square" rtlCol="0">
            <a:spAutoFit/>
          </a:bodyPr>
          <a:lstStyle/>
          <a:p>
            <a:r>
              <a:rPr lang="de-DE" sz="5400" dirty="0">
                <a:solidFill>
                  <a:srgbClr val="E6007F"/>
                </a:solidFill>
                <a:latin typeface="Titillium" charset="0"/>
                <a:ea typeface="Titillium" charset="0"/>
                <a:cs typeface="Titillium" charset="0"/>
              </a:rPr>
              <a:t>Strompreisentwicklung </a:t>
            </a:r>
          </a:p>
        </p:txBody>
      </p:sp>
      <p:sp>
        <p:nvSpPr>
          <p:cNvPr id="3" name="Textfeld 2">
            <a:extLst>
              <a:ext uri="{FF2B5EF4-FFF2-40B4-BE49-F238E27FC236}">
                <a16:creationId xmlns:a16="http://schemas.microsoft.com/office/drawing/2014/main" id="{A2ED15B2-591B-7B4A-8469-B22BEE94EAD5}"/>
              </a:ext>
            </a:extLst>
          </p:cNvPr>
          <p:cNvSpPr txBox="1"/>
          <p:nvPr/>
        </p:nvSpPr>
        <p:spPr>
          <a:xfrm>
            <a:off x="8500733" y="5151196"/>
            <a:ext cx="3691267" cy="369332"/>
          </a:xfrm>
          <a:prstGeom prst="rect">
            <a:avLst/>
          </a:prstGeom>
          <a:noFill/>
        </p:spPr>
        <p:txBody>
          <a:bodyPr wrap="none" rtlCol="0">
            <a:spAutoFit/>
          </a:bodyPr>
          <a:lstStyle/>
          <a:p>
            <a:r>
              <a:rPr lang="de-DE" dirty="0">
                <a:solidFill>
                  <a:schemeClr val="bg1"/>
                </a:solidFill>
                <a:highlight>
                  <a:srgbClr val="E7027E"/>
                </a:highlight>
              </a:rPr>
              <a:t>Photovoltaik liegt hier: ca. 50 €/MWh</a:t>
            </a:r>
          </a:p>
        </p:txBody>
      </p:sp>
      <p:cxnSp>
        <p:nvCxnSpPr>
          <p:cNvPr id="6" name="Gerade Verbindung 5">
            <a:extLst>
              <a:ext uri="{FF2B5EF4-FFF2-40B4-BE49-F238E27FC236}">
                <a16:creationId xmlns:a16="http://schemas.microsoft.com/office/drawing/2014/main" id="{386E1971-B211-1D46-BDDF-18615A4076B2}"/>
              </a:ext>
            </a:extLst>
          </p:cNvPr>
          <p:cNvCxnSpPr>
            <a:cxnSpLocks/>
          </p:cNvCxnSpPr>
          <p:nvPr/>
        </p:nvCxnSpPr>
        <p:spPr>
          <a:xfrm flipH="1">
            <a:off x="2839775" y="5501618"/>
            <a:ext cx="8458605" cy="0"/>
          </a:xfrm>
          <a:prstGeom prst="line">
            <a:avLst/>
          </a:prstGeom>
          <a:ln w="57150" cap="flat" cmpd="sng" algn="ctr">
            <a:solidFill>
              <a:srgbClr val="E7027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2011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3"/>
          <p:cNvSpPr txBox="1">
            <a:spLocks/>
          </p:cNvSpPr>
          <p:nvPr/>
        </p:nvSpPr>
        <p:spPr>
          <a:xfrm>
            <a:off x="648929" y="629266"/>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kern="1200" dirty="0">
              <a:solidFill>
                <a:schemeClr val="tx1"/>
              </a:solidFill>
              <a:latin typeface="+mj-lt"/>
              <a:ea typeface="+mj-ea"/>
              <a:cs typeface="+mj-cs"/>
            </a:endParaRPr>
          </a:p>
        </p:txBody>
      </p:sp>
      <p:sp>
        <p:nvSpPr>
          <p:cNvPr id="2" name="Textplatzhalter 1"/>
          <p:cNvSpPr>
            <a:spLocks noGrp="1"/>
          </p:cNvSpPr>
          <p:nvPr>
            <p:ph type="body" sz="quarter" idx="10"/>
          </p:nvPr>
        </p:nvSpPr>
        <p:spPr>
          <a:xfrm>
            <a:off x="648931" y="2438400"/>
            <a:ext cx="3505494" cy="3785419"/>
          </a:xfrm>
        </p:spPr>
        <p:txBody>
          <a:bodyPr vert="horz" lIns="91440" tIns="45720" rIns="91440" bIns="45720" rtlCol="0">
            <a:normAutofit/>
          </a:bodyPr>
          <a:lstStyle/>
          <a:p>
            <a:pPr indent="-228600" algn="l">
              <a:buFont typeface="Arial" panose="020B0604020202020204" pitchFamily="34" charset="0"/>
              <a:buChar char="•"/>
            </a:pPr>
            <a:r>
              <a:rPr lang="en-US" sz="2000" dirty="0" err="1">
                <a:latin typeface="+mn-lt"/>
                <a:cs typeface="+mn-cs"/>
              </a:rPr>
              <a:t>Große</a:t>
            </a:r>
            <a:r>
              <a:rPr lang="en-US" sz="2000" dirty="0">
                <a:latin typeface="+mn-lt"/>
                <a:cs typeface="+mn-cs"/>
              </a:rPr>
              <a:t> </a:t>
            </a:r>
            <a:r>
              <a:rPr lang="en-US" sz="2000" dirty="0" err="1">
                <a:latin typeface="+mn-lt"/>
                <a:cs typeface="+mn-cs"/>
              </a:rPr>
              <a:t>Dach</a:t>
            </a:r>
            <a:r>
              <a:rPr lang="en-US" sz="2000" dirty="0">
                <a:latin typeface="+mn-lt"/>
                <a:cs typeface="+mn-cs"/>
              </a:rPr>
              <a:t> PV-Anlagen </a:t>
            </a:r>
            <a:r>
              <a:rPr lang="en-US" sz="2000" dirty="0" err="1">
                <a:latin typeface="+mn-lt"/>
                <a:cs typeface="+mn-cs"/>
              </a:rPr>
              <a:t>produzieren</a:t>
            </a:r>
            <a:r>
              <a:rPr lang="en-US" sz="2000" dirty="0">
                <a:latin typeface="+mn-lt"/>
                <a:cs typeface="+mn-cs"/>
              </a:rPr>
              <a:t> Strom um 4-6 </a:t>
            </a:r>
            <a:r>
              <a:rPr lang="en-US" sz="2000" dirty="0" err="1">
                <a:latin typeface="+mn-lt"/>
                <a:cs typeface="+mn-cs"/>
              </a:rPr>
              <a:t>ct</a:t>
            </a:r>
            <a:r>
              <a:rPr lang="en-US" sz="2000" dirty="0">
                <a:latin typeface="+mn-lt"/>
                <a:cs typeface="+mn-cs"/>
              </a:rPr>
              <a:t>/kWh</a:t>
            </a:r>
          </a:p>
          <a:p>
            <a:pPr indent="-228600" algn="l">
              <a:buFont typeface="Arial" panose="020B0604020202020204" pitchFamily="34" charset="0"/>
              <a:buChar char="•"/>
            </a:pPr>
            <a:r>
              <a:rPr lang="en-US" sz="2000" dirty="0" err="1">
                <a:latin typeface="+mn-lt"/>
                <a:cs typeface="+mn-cs"/>
              </a:rPr>
              <a:t>Batterien</a:t>
            </a:r>
            <a:r>
              <a:rPr lang="en-US" sz="2000" dirty="0">
                <a:latin typeface="+mn-lt"/>
                <a:cs typeface="+mn-cs"/>
              </a:rPr>
              <a:t> </a:t>
            </a:r>
            <a:r>
              <a:rPr lang="en-US" sz="2000" dirty="0" err="1">
                <a:latin typeface="+mn-lt"/>
                <a:cs typeface="+mn-cs"/>
              </a:rPr>
              <a:t>verdoppeln</a:t>
            </a:r>
            <a:r>
              <a:rPr lang="en-US" sz="2000" dirty="0">
                <a:latin typeface="+mn-lt"/>
                <a:cs typeface="+mn-cs"/>
              </a:rPr>
              <a:t> die </a:t>
            </a:r>
            <a:r>
              <a:rPr lang="en-US" sz="2000" dirty="0" err="1">
                <a:latin typeface="+mn-lt"/>
                <a:cs typeface="+mn-cs"/>
              </a:rPr>
              <a:t>Gestehungskosten</a:t>
            </a:r>
            <a:endParaRPr lang="en-US" sz="2000" dirty="0">
              <a:latin typeface="+mn-lt"/>
              <a:cs typeface="+mn-cs"/>
            </a:endParaRPr>
          </a:p>
          <a:p>
            <a:pPr indent="-228600" algn="l">
              <a:buFont typeface="Arial" panose="020B0604020202020204" pitchFamily="34" charset="0"/>
              <a:buChar char="•"/>
            </a:pPr>
            <a:r>
              <a:rPr lang="en-US" sz="2000" dirty="0">
                <a:latin typeface="+mn-lt"/>
                <a:cs typeface="+mn-cs"/>
              </a:rPr>
              <a:t>Alle </a:t>
            </a:r>
            <a:r>
              <a:rPr lang="en-US" sz="2000" dirty="0" err="1">
                <a:latin typeface="+mn-lt"/>
                <a:cs typeface="+mn-cs"/>
              </a:rPr>
              <a:t>Energieformen</a:t>
            </a:r>
            <a:r>
              <a:rPr lang="en-US" sz="2000" dirty="0">
                <a:latin typeface="+mn-lt"/>
                <a:cs typeface="+mn-cs"/>
              </a:rPr>
              <a:t> </a:t>
            </a:r>
            <a:r>
              <a:rPr lang="en-US" sz="2000" dirty="0" err="1">
                <a:latin typeface="+mn-lt"/>
                <a:cs typeface="+mn-cs"/>
              </a:rPr>
              <a:t>ausser</a:t>
            </a:r>
            <a:r>
              <a:rPr lang="en-US" sz="2000" dirty="0">
                <a:latin typeface="+mn-lt"/>
                <a:cs typeface="+mn-cs"/>
              </a:rPr>
              <a:t> Wind und Solar </a:t>
            </a:r>
            <a:r>
              <a:rPr lang="en-US" sz="2000" dirty="0" err="1">
                <a:latin typeface="+mn-lt"/>
                <a:cs typeface="+mn-cs"/>
              </a:rPr>
              <a:t>haben</a:t>
            </a:r>
            <a:r>
              <a:rPr lang="en-US" sz="2000" dirty="0">
                <a:latin typeface="+mn-lt"/>
                <a:cs typeface="+mn-cs"/>
              </a:rPr>
              <a:t> </a:t>
            </a:r>
            <a:r>
              <a:rPr lang="en-US" sz="2000" dirty="0" err="1">
                <a:latin typeface="+mn-lt"/>
                <a:cs typeface="+mn-cs"/>
              </a:rPr>
              <a:t>Erzeugungskosten</a:t>
            </a:r>
            <a:r>
              <a:rPr lang="en-US" sz="2000" dirty="0">
                <a:latin typeface="+mn-lt"/>
                <a:cs typeface="+mn-cs"/>
              </a:rPr>
              <a:t> von </a:t>
            </a:r>
            <a:r>
              <a:rPr lang="en-US" sz="2000" dirty="0" err="1">
                <a:latin typeface="+mn-lt"/>
                <a:cs typeface="+mn-cs"/>
              </a:rPr>
              <a:t>deutlich</a:t>
            </a:r>
            <a:r>
              <a:rPr lang="en-US" sz="2000" dirty="0">
                <a:latin typeface="+mn-lt"/>
                <a:cs typeface="+mn-cs"/>
              </a:rPr>
              <a:t> </a:t>
            </a:r>
            <a:r>
              <a:rPr lang="en-US" sz="2000" dirty="0" err="1">
                <a:latin typeface="+mn-lt"/>
                <a:cs typeface="+mn-cs"/>
              </a:rPr>
              <a:t>über</a:t>
            </a:r>
            <a:r>
              <a:rPr lang="en-US" sz="2000" dirty="0">
                <a:latin typeface="+mn-lt"/>
                <a:cs typeface="+mn-cs"/>
              </a:rPr>
              <a:t> 10 </a:t>
            </a:r>
            <a:r>
              <a:rPr lang="en-US" sz="2000" dirty="0" err="1">
                <a:latin typeface="+mn-lt"/>
                <a:cs typeface="+mn-cs"/>
              </a:rPr>
              <a:t>ct</a:t>
            </a:r>
            <a:r>
              <a:rPr lang="en-US" sz="2000" dirty="0">
                <a:latin typeface="+mn-lt"/>
                <a:cs typeface="+mn-cs"/>
              </a:rPr>
              <a:t>/kWh </a:t>
            </a:r>
          </a:p>
          <a:p>
            <a:pPr indent="-228600" algn="l">
              <a:buFont typeface="Arial" panose="020B0604020202020204" pitchFamily="34" charset="0"/>
              <a:buChar char="•"/>
            </a:pPr>
            <a:r>
              <a:rPr lang="en-US" sz="2000" dirty="0" err="1">
                <a:latin typeface="+mn-lt"/>
                <a:cs typeface="+mn-cs"/>
              </a:rPr>
              <a:t>Guter</a:t>
            </a:r>
            <a:r>
              <a:rPr lang="en-US" sz="2000" dirty="0">
                <a:latin typeface="+mn-lt"/>
                <a:cs typeface="+mn-cs"/>
              </a:rPr>
              <a:t> </a:t>
            </a:r>
            <a:r>
              <a:rPr lang="en-US" sz="2000" dirty="0" err="1">
                <a:latin typeface="+mn-lt"/>
                <a:cs typeface="+mn-cs"/>
              </a:rPr>
              <a:t>Indikator</a:t>
            </a:r>
            <a:r>
              <a:rPr lang="en-US" sz="2000" dirty="0">
                <a:latin typeface="+mn-lt"/>
                <a:cs typeface="+mn-cs"/>
              </a:rPr>
              <a:t> </a:t>
            </a:r>
            <a:r>
              <a:rPr lang="en-US" sz="2000" dirty="0" err="1">
                <a:latin typeface="+mn-lt"/>
                <a:cs typeface="+mn-cs"/>
              </a:rPr>
              <a:t>für</a:t>
            </a:r>
            <a:r>
              <a:rPr lang="en-US" sz="2000" dirty="0">
                <a:latin typeface="+mn-lt"/>
                <a:cs typeface="+mn-cs"/>
              </a:rPr>
              <a:t> </a:t>
            </a:r>
            <a:r>
              <a:rPr lang="en-US" sz="2000" dirty="0" err="1">
                <a:latin typeface="+mn-lt"/>
                <a:cs typeface="+mn-cs"/>
              </a:rPr>
              <a:t>zukünftige</a:t>
            </a:r>
            <a:r>
              <a:rPr lang="en-US" sz="2000" dirty="0">
                <a:latin typeface="+mn-lt"/>
                <a:cs typeface="+mn-cs"/>
              </a:rPr>
              <a:t> </a:t>
            </a:r>
            <a:r>
              <a:rPr lang="en-US" sz="2000" dirty="0" err="1">
                <a:latin typeface="+mn-lt"/>
                <a:cs typeface="+mn-cs"/>
              </a:rPr>
              <a:t>Strompreisentwicklungen</a:t>
            </a:r>
            <a:endParaRPr lang="en-US" sz="2000" dirty="0">
              <a:latin typeface="+mn-lt"/>
              <a:cs typeface="+mn-cs"/>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017CE31A-EE63-4352-1E8E-50093989C21F}"/>
              </a:ext>
            </a:extLst>
          </p:cNvPr>
          <p:cNvPicPr>
            <a:picLocks noChangeAspect="1"/>
          </p:cNvPicPr>
          <p:nvPr/>
        </p:nvPicPr>
        <p:blipFill>
          <a:blip r:embed="rId2"/>
          <a:stretch>
            <a:fillRect/>
          </a:stretch>
        </p:blipFill>
        <p:spPr>
          <a:xfrm>
            <a:off x="5735616" y="1519939"/>
            <a:ext cx="5516565" cy="4149701"/>
          </a:xfrm>
          <a:prstGeom prst="rect">
            <a:avLst/>
          </a:prstGeom>
        </p:spPr>
      </p:pic>
      <p:sp>
        <p:nvSpPr>
          <p:cNvPr id="3" name="Oval 2">
            <a:extLst>
              <a:ext uri="{FF2B5EF4-FFF2-40B4-BE49-F238E27FC236}">
                <a16:creationId xmlns:a16="http://schemas.microsoft.com/office/drawing/2014/main" id="{2CCAD903-C215-E906-D0BD-CF7AFC102904}"/>
              </a:ext>
            </a:extLst>
          </p:cNvPr>
          <p:cNvSpPr/>
          <p:nvPr/>
        </p:nvSpPr>
        <p:spPr>
          <a:xfrm>
            <a:off x="6867939" y="3766930"/>
            <a:ext cx="636104" cy="983974"/>
          </a:xfrm>
          <a:prstGeom prst="ellipse">
            <a:avLst/>
          </a:prstGeom>
          <a:noFill/>
          <a:ln>
            <a:solidFill>
              <a:srgbClr val="E70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34F69428-CD5A-0E4B-0557-331B9B9D591E}"/>
              </a:ext>
            </a:extLst>
          </p:cNvPr>
          <p:cNvSpPr/>
          <p:nvPr/>
        </p:nvSpPr>
        <p:spPr>
          <a:xfrm>
            <a:off x="10540132" y="3240562"/>
            <a:ext cx="636104" cy="983974"/>
          </a:xfrm>
          <a:prstGeom prst="ellipse">
            <a:avLst/>
          </a:prstGeom>
          <a:noFill/>
          <a:ln>
            <a:solidFill>
              <a:srgbClr val="E70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2FD806B9-D9F6-AD9A-9376-C5141096064A}"/>
              </a:ext>
            </a:extLst>
          </p:cNvPr>
          <p:cNvSpPr txBox="1"/>
          <p:nvPr/>
        </p:nvSpPr>
        <p:spPr>
          <a:xfrm>
            <a:off x="6867938" y="3363218"/>
            <a:ext cx="1120735" cy="276999"/>
          </a:xfrm>
          <a:prstGeom prst="rect">
            <a:avLst/>
          </a:prstGeom>
          <a:noFill/>
        </p:spPr>
        <p:txBody>
          <a:bodyPr wrap="square" rtlCol="0">
            <a:spAutoFit/>
          </a:bodyPr>
          <a:lstStyle/>
          <a:p>
            <a:r>
              <a:rPr lang="de-DE" sz="1200" dirty="0">
                <a:highlight>
                  <a:srgbClr val="E7027E"/>
                </a:highlight>
              </a:rPr>
              <a:t>PV: 4-6 ct/kWh</a:t>
            </a:r>
          </a:p>
        </p:txBody>
      </p:sp>
      <p:sp>
        <p:nvSpPr>
          <p:cNvPr id="13" name="Textfeld 12">
            <a:extLst>
              <a:ext uri="{FF2B5EF4-FFF2-40B4-BE49-F238E27FC236}">
                <a16:creationId xmlns:a16="http://schemas.microsoft.com/office/drawing/2014/main" id="{2077A5C0-232A-80A1-F77B-664D3BBE7044}"/>
              </a:ext>
            </a:extLst>
          </p:cNvPr>
          <p:cNvSpPr txBox="1"/>
          <p:nvPr/>
        </p:nvSpPr>
        <p:spPr>
          <a:xfrm>
            <a:off x="10131446" y="2269173"/>
            <a:ext cx="1120735" cy="461665"/>
          </a:xfrm>
          <a:prstGeom prst="rect">
            <a:avLst/>
          </a:prstGeom>
          <a:noFill/>
        </p:spPr>
        <p:txBody>
          <a:bodyPr wrap="square" rtlCol="0">
            <a:spAutoFit/>
          </a:bodyPr>
          <a:lstStyle/>
          <a:p>
            <a:r>
              <a:rPr lang="de-DE" sz="1200" dirty="0">
                <a:highlight>
                  <a:srgbClr val="E7027E"/>
                </a:highlight>
              </a:rPr>
              <a:t>AKW: 12-20 ct/kWh</a:t>
            </a:r>
          </a:p>
        </p:txBody>
      </p:sp>
      <p:sp>
        <p:nvSpPr>
          <p:cNvPr id="14" name="Textfeld 13">
            <a:extLst>
              <a:ext uri="{FF2B5EF4-FFF2-40B4-BE49-F238E27FC236}">
                <a16:creationId xmlns:a16="http://schemas.microsoft.com/office/drawing/2014/main" id="{DC21D010-5893-11CC-32B7-4F785DD137FC}"/>
              </a:ext>
            </a:extLst>
          </p:cNvPr>
          <p:cNvSpPr txBox="1"/>
          <p:nvPr/>
        </p:nvSpPr>
        <p:spPr>
          <a:xfrm>
            <a:off x="648929" y="1396853"/>
            <a:ext cx="3392082" cy="646331"/>
          </a:xfrm>
          <a:prstGeom prst="rect">
            <a:avLst/>
          </a:prstGeom>
          <a:noFill/>
        </p:spPr>
        <p:txBody>
          <a:bodyPr wrap="square">
            <a:spAutoFit/>
          </a:bodyPr>
          <a:lstStyle/>
          <a:p>
            <a:r>
              <a:rPr lang="en-US" sz="1800" b="1" kern="1200" dirty="0" err="1">
                <a:solidFill>
                  <a:schemeClr val="tx1"/>
                </a:solidFill>
                <a:highlight>
                  <a:srgbClr val="E7027E"/>
                </a:highlight>
                <a:latin typeface="+mj-lt"/>
                <a:ea typeface="+mj-ea"/>
                <a:cs typeface="+mj-cs"/>
              </a:rPr>
              <a:t>Photovoltaik</a:t>
            </a:r>
            <a:r>
              <a:rPr lang="en-US" sz="1800" b="1" kern="1200" dirty="0">
                <a:solidFill>
                  <a:schemeClr val="tx1"/>
                </a:solidFill>
                <a:highlight>
                  <a:srgbClr val="E7027E"/>
                </a:highlight>
                <a:latin typeface="+mj-lt"/>
                <a:ea typeface="+mj-ea"/>
                <a:cs typeface="+mj-cs"/>
              </a:rPr>
              <a:t> </a:t>
            </a:r>
            <a:r>
              <a:rPr lang="en-US" sz="1800" b="1" kern="1200" dirty="0" err="1">
                <a:solidFill>
                  <a:schemeClr val="tx1"/>
                </a:solidFill>
                <a:highlight>
                  <a:srgbClr val="E7027E"/>
                </a:highlight>
                <a:latin typeface="+mj-lt"/>
                <a:ea typeface="+mj-ea"/>
                <a:cs typeface="+mj-cs"/>
              </a:rPr>
              <a:t>günstigste</a:t>
            </a:r>
            <a:r>
              <a:rPr lang="en-US" sz="1800" b="1" kern="1200" dirty="0">
                <a:solidFill>
                  <a:schemeClr val="tx1"/>
                </a:solidFill>
                <a:highlight>
                  <a:srgbClr val="E7027E"/>
                </a:highlight>
                <a:latin typeface="+mj-lt"/>
                <a:ea typeface="+mj-ea"/>
                <a:cs typeface="+mj-cs"/>
              </a:rPr>
              <a:t> </a:t>
            </a:r>
            <a:r>
              <a:rPr lang="en-US" sz="1800" b="1" kern="1200" dirty="0" err="1">
                <a:solidFill>
                  <a:schemeClr val="tx1"/>
                </a:solidFill>
                <a:highlight>
                  <a:srgbClr val="E7027E"/>
                </a:highlight>
                <a:latin typeface="+mj-lt"/>
                <a:ea typeface="+mj-ea"/>
                <a:cs typeface="+mj-cs"/>
              </a:rPr>
              <a:t>Energiequelle</a:t>
            </a:r>
            <a:r>
              <a:rPr lang="en-US" sz="1800" b="1" kern="1200" dirty="0">
                <a:solidFill>
                  <a:schemeClr val="tx1"/>
                </a:solidFill>
                <a:highlight>
                  <a:srgbClr val="E7027E"/>
                </a:highlight>
                <a:latin typeface="+mj-lt"/>
                <a:ea typeface="+mj-ea"/>
                <a:cs typeface="+mj-cs"/>
              </a:rPr>
              <a:t> der Welt</a:t>
            </a:r>
          </a:p>
        </p:txBody>
      </p:sp>
    </p:spTree>
    <p:extLst>
      <p:ext uri="{BB962C8B-B14F-4D97-AF65-F5344CB8AC3E}">
        <p14:creationId xmlns:p14="http://schemas.microsoft.com/office/powerpoint/2010/main" val="202769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endParaRPr lang="de-DE"/>
          </a:p>
        </p:txBody>
      </p:sp>
      <p:sp>
        <p:nvSpPr>
          <p:cNvPr id="6" name="Titel 3"/>
          <p:cNvSpPr txBox="1">
            <a:spLocks/>
          </p:cNvSpPr>
          <p:nvPr/>
        </p:nvSpPr>
        <p:spPr>
          <a:xfrm>
            <a:off x="1490133" y="413951"/>
            <a:ext cx="10363200" cy="10341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800" dirty="0" err="1">
                <a:solidFill>
                  <a:srgbClr val="E6007F"/>
                </a:solidFill>
                <a:latin typeface="Titillium" charset="0"/>
                <a:ea typeface="Titillium" charset="0"/>
                <a:cs typeface="Titillium" charset="0"/>
              </a:rPr>
              <a:t>Dachgold</a:t>
            </a:r>
            <a:r>
              <a:rPr lang="de-DE" sz="4800" dirty="0">
                <a:solidFill>
                  <a:srgbClr val="E6007F"/>
                </a:solidFill>
                <a:latin typeface="Titillium" charset="0"/>
                <a:ea typeface="Titillium" charset="0"/>
                <a:cs typeface="Titillium" charset="0"/>
              </a:rPr>
              <a:t> LCOE Rechner</a:t>
            </a:r>
          </a:p>
          <a:p>
            <a:r>
              <a:rPr lang="de-DE" sz="1800" dirty="0">
                <a:solidFill>
                  <a:srgbClr val="E6007F"/>
                </a:solidFill>
                <a:latin typeface="Titillium" charset="0"/>
                <a:ea typeface="Titillium" charset="0"/>
                <a:cs typeface="Titillium" charset="0"/>
              </a:rPr>
              <a:t>Beispiel Investitionsprämie </a:t>
            </a:r>
            <a:endParaRPr lang="de-DE" sz="400" dirty="0">
              <a:solidFill>
                <a:srgbClr val="E6007F"/>
              </a:solidFill>
              <a:latin typeface="Titillium" charset="0"/>
              <a:ea typeface="Titillium" charset="0"/>
              <a:cs typeface="Titillium" charset="0"/>
            </a:endParaRPr>
          </a:p>
        </p:txBody>
      </p:sp>
      <p:sp>
        <p:nvSpPr>
          <p:cNvPr id="3" name="Textfeld 2">
            <a:extLst>
              <a:ext uri="{FF2B5EF4-FFF2-40B4-BE49-F238E27FC236}">
                <a16:creationId xmlns:a16="http://schemas.microsoft.com/office/drawing/2014/main" id="{09181416-7C48-5E42-B06B-96955A25AD91}"/>
              </a:ext>
            </a:extLst>
          </p:cNvPr>
          <p:cNvSpPr txBox="1"/>
          <p:nvPr/>
        </p:nvSpPr>
        <p:spPr>
          <a:xfrm>
            <a:off x="1358435" y="6074717"/>
            <a:ext cx="9278181" cy="369332"/>
          </a:xfrm>
          <a:prstGeom prst="rect">
            <a:avLst/>
          </a:prstGeom>
          <a:noFill/>
        </p:spPr>
        <p:txBody>
          <a:bodyPr wrap="square" rtlCol="0">
            <a:spAutoFit/>
          </a:bodyPr>
          <a:lstStyle/>
          <a:p>
            <a:r>
              <a:rPr lang="de-DE" dirty="0">
                <a:hlinkClick r:id="rId2"/>
              </a:rPr>
              <a:t>www.gestehungsksotenrechner.com</a:t>
            </a:r>
            <a:r>
              <a:rPr lang="de-DE" dirty="0"/>
              <a:t> oder Kostenlos https://</a:t>
            </a:r>
            <a:r>
              <a:rPr lang="de-DE" dirty="0" err="1"/>
              <a:t>www.nrel.gov</a:t>
            </a:r>
            <a:r>
              <a:rPr lang="de-DE" dirty="0"/>
              <a:t>/</a:t>
            </a:r>
            <a:r>
              <a:rPr lang="de-DE" dirty="0" err="1"/>
              <a:t>analysis</a:t>
            </a:r>
            <a:r>
              <a:rPr lang="de-DE" dirty="0"/>
              <a:t>/</a:t>
            </a:r>
            <a:r>
              <a:rPr lang="de-DE" dirty="0" err="1"/>
              <a:t>tech-lcoe.html</a:t>
            </a:r>
            <a:endParaRPr lang="de-DE" dirty="0"/>
          </a:p>
        </p:txBody>
      </p:sp>
      <p:pic>
        <p:nvPicPr>
          <p:cNvPr id="4" name="Grafik 3">
            <a:extLst>
              <a:ext uri="{FF2B5EF4-FFF2-40B4-BE49-F238E27FC236}">
                <a16:creationId xmlns:a16="http://schemas.microsoft.com/office/drawing/2014/main" id="{D16C326E-AB9E-4D28-F78B-CCA69074A092}"/>
              </a:ext>
            </a:extLst>
          </p:cNvPr>
          <p:cNvPicPr>
            <a:picLocks noChangeAspect="1"/>
          </p:cNvPicPr>
          <p:nvPr/>
        </p:nvPicPr>
        <p:blipFill>
          <a:blip r:embed="rId3"/>
          <a:stretch>
            <a:fillRect/>
          </a:stretch>
        </p:blipFill>
        <p:spPr>
          <a:xfrm>
            <a:off x="2753177" y="1399589"/>
            <a:ext cx="6685646" cy="4449606"/>
          </a:xfrm>
          <a:prstGeom prst="rect">
            <a:avLst/>
          </a:prstGeom>
        </p:spPr>
      </p:pic>
    </p:spTree>
    <p:extLst>
      <p:ext uri="{BB962C8B-B14F-4D97-AF65-F5344CB8AC3E}">
        <p14:creationId xmlns:p14="http://schemas.microsoft.com/office/powerpoint/2010/main" val="3898010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p:cNvSpPr txBox="1"/>
          <p:nvPr/>
        </p:nvSpPr>
        <p:spPr>
          <a:xfrm>
            <a:off x="1028700" y="1967266"/>
            <a:ext cx="2628900" cy="2547257"/>
          </a:xfrm>
          <a:prstGeom prst="rect">
            <a:avLst/>
          </a:prstGeom>
          <a:noFill/>
        </p:spPr>
        <p:txBody>
          <a:bodyPr vert="horz" lIns="91440" tIns="45720" rIns="91440" bIns="45720" rtlCol="0" anchor="ctr">
            <a:normAutofit lnSpcReduction="10000"/>
          </a:bodyPr>
          <a:lstStyle/>
          <a:p>
            <a:pPr algn="ctr">
              <a:lnSpc>
                <a:spcPct val="90000"/>
              </a:lnSpc>
              <a:spcBef>
                <a:spcPct val="0"/>
              </a:spcBef>
              <a:spcAft>
                <a:spcPts val="600"/>
              </a:spcAft>
            </a:pPr>
            <a:r>
              <a:rPr lang="en-US" sz="3300" kern="1200" dirty="0" err="1">
                <a:solidFill>
                  <a:srgbClr val="FFFFFF"/>
                </a:solidFill>
                <a:latin typeface="+mj-lt"/>
                <a:ea typeface="+mj-ea"/>
                <a:cs typeface="+mj-cs"/>
              </a:rPr>
              <a:t>Anlagenpreise</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wieder</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stabiler</a:t>
            </a:r>
            <a:r>
              <a:rPr lang="en-US" sz="3300" kern="1200" dirty="0">
                <a:solidFill>
                  <a:srgbClr val="FFFFFF"/>
                </a:solidFill>
                <a:latin typeface="+mj-lt"/>
                <a:ea typeface="+mj-ea"/>
                <a:cs typeface="+mj-cs"/>
              </a:rPr>
              <a:t> – </a:t>
            </a:r>
            <a:r>
              <a:rPr lang="en-US" sz="3300" kern="1200" dirty="0" err="1">
                <a:solidFill>
                  <a:srgbClr val="FFFFFF"/>
                </a:solidFill>
                <a:latin typeface="+mj-lt"/>
                <a:ea typeface="+mj-ea"/>
                <a:cs typeface="+mj-cs"/>
              </a:rPr>
              <a:t>Modulpreise</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haben</a:t>
            </a:r>
            <a:r>
              <a:rPr lang="en-US" sz="3300" kern="1200" dirty="0">
                <a:solidFill>
                  <a:srgbClr val="FFFFFF"/>
                </a:solidFill>
                <a:latin typeface="+mj-lt"/>
                <a:ea typeface="+mj-ea"/>
                <a:cs typeface="+mj-cs"/>
              </a:rPr>
              <a:t> Tal </a:t>
            </a:r>
            <a:r>
              <a:rPr lang="en-US" sz="3300" kern="1200" dirty="0" err="1">
                <a:solidFill>
                  <a:srgbClr val="FFFFFF"/>
                </a:solidFill>
                <a:latin typeface="+mj-lt"/>
                <a:ea typeface="+mj-ea"/>
                <a:cs typeface="+mj-cs"/>
              </a:rPr>
              <a:t>erreicht</a:t>
            </a:r>
            <a:endParaRPr lang="en-US" sz="3300" kern="1200" dirty="0">
              <a:solidFill>
                <a:srgbClr val="FFFFFF"/>
              </a:solidFill>
              <a:latin typeface="+mj-lt"/>
              <a:ea typeface="+mj-ea"/>
              <a:cs typeface="+mj-cs"/>
            </a:endParaRPr>
          </a:p>
        </p:txBody>
      </p:sp>
      <p:pic>
        <p:nvPicPr>
          <p:cNvPr id="4" name="Grafik 3">
            <a:extLst>
              <a:ext uri="{FF2B5EF4-FFF2-40B4-BE49-F238E27FC236}">
                <a16:creationId xmlns:a16="http://schemas.microsoft.com/office/drawing/2014/main" id="{5B69B61F-D1D8-3F48-9985-9D11C7B6A991}"/>
              </a:ext>
            </a:extLst>
          </p:cNvPr>
          <p:cNvPicPr>
            <a:picLocks noChangeAspect="1"/>
          </p:cNvPicPr>
          <p:nvPr/>
        </p:nvPicPr>
        <p:blipFill>
          <a:blip r:embed="rId2"/>
          <a:stretch>
            <a:fillRect/>
          </a:stretch>
        </p:blipFill>
        <p:spPr>
          <a:xfrm>
            <a:off x="4527804" y="1350637"/>
            <a:ext cx="7155153" cy="4156725"/>
          </a:xfrm>
          <a:prstGeom prst="rect">
            <a:avLst/>
          </a:prstGeom>
        </p:spPr>
      </p:pic>
      <p:sp>
        <p:nvSpPr>
          <p:cNvPr id="7" name="Textfeld 6">
            <a:extLst>
              <a:ext uri="{FF2B5EF4-FFF2-40B4-BE49-F238E27FC236}">
                <a16:creationId xmlns:a16="http://schemas.microsoft.com/office/drawing/2014/main" id="{0D9D0115-0E20-6F4A-E916-0E5F2F51396A}"/>
              </a:ext>
            </a:extLst>
          </p:cNvPr>
          <p:cNvSpPr txBox="1"/>
          <p:nvPr/>
        </p:nvSpPr>
        <p:spPr>
          <a:xfrm>
            <a:off x="817416" y="392639"/>
            <a:ext cx="10865541" cy="1323439"/>
          </a:xfrm>
          <a:prstGeom prst="rect">
            <a:avLst/>
          </a:prstGeom>
          <a:noFill/>
        </p:spPr>
        <p:txBody>
          <a:bodyPr wrap="square">
            <a:spAutoFit/>
          </a:bodyPr>
          <a:lstStyle/>
          <a:p>
            <a:pPr marL="0" indent="0">
              <a:buNone/>
            </a:pPr>
            <a:r>
              <a:rPr lang="en-US" sz="4000" b="1" dirty="0" err="1">
                <a:solidFill>
                  <a:srgbClr val="E6007F"/>
                </a:solidFill>
                <a:latin typeface="Titillium" charset="0"/>
              </a:rPr>
              <a:t>Preissturz</a:t>
            </a:r>
            <a:r>
              <a:rPr lang="en-US" sz="4000" b="1" dirty="0">
                <a:solidFill>
                  <a:srgbClr val="E6007F"/>
                </a:solidFill>
                <a:latin typeface="Titillium" charset="0"/>
              </a:rPr>
              <a:t> </a:t>
            </a:r>
            <a:r>
              <a:rPr lang="en-US" sz="4000" b="1" dirty="0" err="1">
                <a:solidFill>
                  <a:srgbClr val="E6007F"/>
                </a:solidFill>
                <a:latin typeface="Titillium" charset="0"/>
              </a:rPr>
              <a:t>vorbei</a:t>
            </a:r>
            <a:r>
              <a:rPr lang="en-US" sz="4000" b="1" dirty="0">
                <a:solidFill>
                  <a:srgbClr val="E6007F"/>
                </a:solidFill>
                <a:latin typeface="Titillium" charset="0"/>
              </a:rPr>
              <a:t> – </a:t>
            </a:r>
            <a:r>
              <a:rPr lang="en-US" sz="4000" b="1" dirty="0" err="1">
                <a:solidFill>
                  <a:srgbClr val="E6007F"/>
                </a:solidFill>
                <a:latin typeface="Titillium" charset="0"/>
              </a:rPr>
              <a:t>Anlagenpreise</a:t>
            </a:r>
            <a:r>
              <a:rPr lang="en-US" sz="4000" b="1" dirty="0">
                <a:solidFill>
                  <a:srgbClr val="E6007F"/>
                </a:solidFill>
                <a:latin typeface="Titillium" charset="0"/>
              </a:rPr>
              <a:t> </a:t>
            </a:r>
            <a:r>
              <a:rPr lang="en-US" sz="4000" b="1" dirty="0" err="1">
                <a:solidFill>
                  <a:srgbClr val="E6007F"/>
                </a:solidFill>
                <a:latin typeface="Titillium" charset="0"/>
              </a:rPr>
              <a:t>jetzt</a:t>
            </a:r>
            <a:r>
              <a:rPr lang="en-US" sz="4000" b="1" dirty="0">
                <a:solidFill>
                  <a:srgbClr val="E6007F"/>
                </a:solidFill>
                <a:latin typeface="Titillium" charset="0"/>
              </a:rPr>
              <a:t> </a:t>
            </a:r>
            <a:r>
              <a:rPr lang="en-US" sz="4000" b="1" dirty="0" err="1">
                <a:solidFill>
                  <a:srgbClr val="E6007F"/>
                </a:solidFill>
                <a:latin typeface="Titillium" charset="0"/>
              </a:rPr>
              <a:t>sehr</a:t>
            </a:r>
            <a:r>
              <a:rPr lang="en-US" sz="4000" b="1" dirty="0">
                <a:solidFill>
                  <a:srgbClr val="E6007F"/>
                </a:solidFill>
                <a:latin typeface="Titillium" charset="0"/>
              </a:rPr>
              <a:t> </a:t>
            </a:r>
            <a:r>
              <a:rPr lang="en-US" sz="4000" b="1" dirty="0" err="1">
                <a:solidFill>
                  <a:srgbClr val="E6007F"/>
                </a:solidFill>
                <a:latin typeface="Titillium" charset="0"/>
              </a:rPr>
              <a:t>attraktiv</a:t>
            </a:r>
            <a:r>
              <a:rPr lang="en-US" sz="4000" b="1" dirty="0">
                <a:solidFill>
                  <a:srgbClr val="E6007F"/>
                </a:solidFill>
                <a:latin typeface="Titillium" charset="0"/>
              </a:rPr>
              <a:t>! </a:t>
            </a:r>
          </a:p>
        </p:txBody>
      </p:sp>
    </p:spTree>
    <p:extLst>
      <p:ext uri="{BB962C8B-B14F-4D97-AF65-F5344CB8AC3E}">
        <p14:creationId xmlns:p14="http://schemas.microsoft.com/office/powerpoint/2010/main" val="26688161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17422" y="1797540"/>
            <a:ext cx="2992155"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kern="1200" dirty="0" err="1">
                <a:solidFill>
                  <a:srgbClr val="E7027E"/>
                </a:solidFill>
                <a:latin typeface="+mj-lt"/>
                <a:ea typeface="+mj-ea"/>
                <a:cs typeface="+mj-cs"/>
              </a:rPr>
              <a:t>Aktuelle</a:t>
            </a:r>
            <a:r>
              <a:rPr lang="en-US" sz="3300" kern="1200" dirty="0">
                <a:solidFill>
                  <a:srgbClr val="E7027E"/>
                </a:solidFill>
                <a:latin typeface="+mj-lt"/>
                <a:ea typeface="+mj-ea"/>
                <a:cs typeface="+mj-cs"/>
              </a:rPr>
              <a:t> </a:t>
            </a:r>
            <a:r>
              <a:rPr lang="en-US" sz="3300" kern="1200" dirty="0" err="1">
                <a:solidFill>
                  <a:srgbClr val="E7027E"/>
                </a:solidFill>
                <a:latin typeface="+mj-lt"/>
                <a:ea typeface="+mj-ea"/>
                <a:cs typeface="+mj-cs"/>
              </a:rPr>
              <a:t>Kostenindikation</a:t>
            </a:r>
            <a:endParaRPr lang="en-US" sz="3300" kern="1200" dirty="0">
              <a:solidFill>
                <a:srgbClr val="E7027E"/>
              </a:solidFill>
              <a:latin typeface="+mj-lt"/>
              <a:ea typeface="+mj-ea"/>
              <a:cs typeface="+mj-cs"/>
            </a:endParaRPr>
          </a:p>
        </p:txBody>
      </p:sp>
      <p:pic>
        <p:nvPicPr>
          <p:cNvPr id="7" name="Grafik 6" descr="Ein Bild, das Text, Diagramm, Screenshot, Schrift enthält.&#10;&#10;Automatisch generierte Beschreibung">
            <a:extLst>
              <a:ext uri="{FF2B5EF4-FFF2-40B4-BE49-F238E27FC236}">
                <a16:creationId xmlns:a16="http://schemas.microsoft.com/office/drawing/2014/main" id="{CB42CC5E-B86F-045F-D13D-9152D2C2EAD1}"/>
              </a:ext>
            </a:extLst>
          </p:cNvPr>
          <p:cNvPicPr>
            <a:picLocks noChangeAspect="1"/>
          </p:cNvPicPr>
          <p:nvPr/>
        </p:nvPicPr>
        <p:blipFill>
          <a:blip r:embed="rId2"/>
          <a:stretch>
            <a:fillRect/>
          </a:stretch>
        </p:blipFill>
        <p:spPr>
          <a:xfrm>
            <a:off x="3876986" y="651164"/>
            <a:ext cx="7597592" cy="5870867"/>
          </a:xfrm>
          <a:prstGeom prst="rect">
            <a:avLst/>
          </a:prstGeom>
        </p:spPr>
      </p:pic>
    </p:spTree>
    <p:extLst>
      <p:ext uri="{BB962C8B-B14F-4D97-AF65-F5344CB8AC3E}">
        <p14:creationId xmlns:p14="http://schemas.microsoft.com/office/powerpoint/2010/main" val="34802732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420007" y="1102608"/>
            <a:ext cx="10073654" cy="1103879"/>
          </a:xfrm>
        </p:spPr>
        <p:txBody>
          <a:bodyPr>
            <a:noAutofit/>
          </a:bodyPr>
          <a:lstStyle/>
          <a:p>
            <a:r>
              <a:rPr lang="de-DE" sz="5400" dirty="0">
                <a:solidFill>
                  <a:srgbClr val="E7027E"/>
                </a:solidFill>
              </a:rPr>
              <a:t>Photovoltaik wirtschaftlich wenn:  </a:t>
            </a:r>
          </a:p>
          <a:p>
            <a:endParaRPr lang="de-DE" sz="5400" dirty="0">
              <a:solidFill>
                <a:srgbClr val="E7027E"/>
              </a:solidFill>
            </a:endParaRPr>
          </a:p>
          <a:p>
            <a:r>
              <a:rPr lang="de-DE" sz="5400" dirty="0">
                <a:solidFill>
                  <a:srgbClr val="E7027E"/>
                </a:solidFill>
              </a:rPr>
              <a:t>+ Strompreis höher als Erzeugungskosten vom Dach</a:t>
            </a:r>
          </a:p>
          <a:p>
            <a:endParaRPr lang="de-DE" sz="1000" dirty="0">
              <a:solidFill>
                <a:srgbClr val="E7027E"/>
              </a:solidFill>
            </a:endParaRPr>
          </a:p>
          <a:p>
            <a:r>
              <a:rPr lang="de-DE" sz="5400" dirty="0">
                <a:solidFill>
                  <a:srgbClr val="E7027E"/>
                </a:solidFill>
              </a:rPr>
              <a:t> + Einspeisetarif höher als Erzeugungskosten</a:t>
            </a:r>
          </a:p>
        </p:txBody>
      </p:sp>
    </p:spTree>
    <p:extLst>
      <p:ext uri="{BB962C8B-B14F-4D97-AF65-F5344CB8AC3E}">
        <p14:creationId xmlns:p14="http://schemas.microsoft.com/office/powerpoint/2010/main" val="4323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hrift, Diagramm, Reihe enthält.&#10;&#10;Automatisch generierte Beschreibung">
            <a:extLst>
              <a:ext uri="{FF2B5EF4-FFF2-40B4-BE49-F238E27FC236}">
                <a16:creationId xmlns:a16="http://schemas.microsoft.com/office/drawing/2014/main" id="{9A58B581-6D57-13D8-741C-9DDDEBD06720}"/>
              </a:ext>
            </a:extLst>
          </p:cNvPr>
          <p:cNvPicPr>
            <a:picLocks noChangeAspect="1"/>
          </p:cNvPicPr>
          <p:nvPr/>
        </p:nvPicPr>
        <p:blipFill>
          <a:blip r:embed="rId2"/>
          <a:stretch>
            <a:fillRect/>
          </a:stretch>
        </p:blipFill>
        <p:spPr>
          <a:xfrm>
            <a:off x="2119740" y="1361500"/>
            <a:ext cx="6719455" cy="5039591"/>
          </a:xfrm>
          <a:prstGeom prst="rect">
            <a:avLst/>
          </a:prstGeom>
        </p:spPr>
      </p:pic>
      <p:sp>
        <p:nvSpPr>
          <p:cNvPr id="5" name="Titel 4"/>
          <p:cNvSpPr txBox="1">
            <a:spLocks noGrp="1"/>
          </p:cNvSpPr>
          <p:nvPr>
            <p:ph type="title"/>
          </p:nvPr>
        </p:nvSpPr>
        <p:spPr>
          <a:xfrm>
            <a:off x="838200" y="604370"/>
            <a:ext cx="10515600" cy="757130"/>
          </a:xfrm>
          <a:prstGeom prst="rect">
            <a:avLst/>
          </a:prstGeom>
          <a:noFill/>
        </p:spPr>
        <p:txBody>
          <a:bodyPr wrap="square" rtlCol="0">
            <a:spAutoFit/>
          </a:bodyPr>
          <a:lstStyle/>
          <a:p>
            <a:r>
              <a:rPr lang="de-DE" sz="4800" dirty="0">
                <a:solidFill>
                  <a:srgbClr val="E6007F"/>
                </a:solidFill>
                <a:latin typeface="Titillium" charset="0"/>
                <a:ea typeface="Titillium" charset="0"/>
                <a:cs typeface="Titillium" charset="0"/>
              </a:rPr>
              <a:t>Marktpreis steigt wieder leicht</a:t>
            </a:r>
          </a:p>
        </p:txBody>
      </p:sp>
      <p:sp>
        <p:nvSpPr>
          <p:cNvPr id="7" name="Textfeld 6">
            <a:extLst>
              <a:ext uri="{FF2B5EF4-FFF2-40B4-BE49-F238E27FC236}">
                <a16:creationId xmlns:a16="http://schemas.microsoft.com/office/drawing/2014/main" id="{63B8A0C5-01AD-4A42-8A4E-1725D0C4CF3F}"/>
              </a:ext>
            </a:extLst>
          </p:cNvPr>
          <p:cNvSpPr txBox="1"/>
          <p:nvPr/>
        </p:nvSpPr>
        <p:spPr>
          <a:xfrm>
            <a:off x="8838235" y="4584586"/>
            <a:ext cx="3230051" cy="584775"/>
          </a:xfrm>
          <a:prstGeom prst="rect">
            <a:avLst/>
          </a:prstGeom>
          <a:noFill/>
        </p:spPr>
        <p:txBody>
          <a:bodyPr wrap="none" rtlCol="0">
            <a:spAutoFit/>
          </a:bodyPr>
          <a:lstStyle/>
          <a:p>
            <a:r>
              <a:rPr lang="de-DE" sz="1600" dirty="0">
                <a:solidFill>
                  <a:schemeClr val="bg1"/>
                </a:solidFill>
                <a:highlight>
                  <a:srgbClr val="E7027E"/>
                </a:highlight>
              </a:rPr>
              <a:t>Marktprämie liegt hier: 8,98 ct/kWh </a:t>
            </a:r>
          </a:p>
          <a:p>
            <a:r>
              <a:rPr lang="de-DE" sz="1600" dirty="0">
                <a:solidFill>
                  <a:schemeClr val="bg1"/>
                </a:solidFill>
                <a:highlight>
                  <a:srgbClr val="E7027E"/>
                </a:highlight>
              </a:rPr>
              <a:t> für 20 Jahre</a:t>
            </a:r>
          </a:p>
        </p:txBody>
      </p:sp>
      <p:cxnSp>
        <p:nvCxnSpPr>
          <p:cNvPr id="6" name="Gerade Verbindung 5">
            <a:extLst>
              <a:ext uri="{FF2B5EF4-FFF2-40B4-BE49-F238E27FC236}">
                <a16:creationId xmlns:a16="http://schemas.microsoft.com/office/drawing/2014/main" id="{E6F6F821-26D2-BE4A-9F26-59C763703422}"/>
              </a:ext>
            </a:extLst>
          </p:cNvPr>
          <p:cNvCxnSpPr>
            <a:cxnSpLocks/>
          </p:cNvCxnSpPr>
          <p:nvPr/>
        </p:nvCxnSpPr>
        <p:spPr>
          <a:xfrm flipH="1">
            <a:off x="7909816" y="5221820"/>
            <a:ext cx="4158470" cy="0"/>
          </a:xfrm>
          <a:prstGeom prst="line">
            <a:avLst/>
          </a:prstGeom>
          <a:ln w="57150" cap="flat" cmpd="sng" algn="ctr">
            <a:solidFill>
              <a:srgbClr val="E7027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16755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838200" y="677040"/>
            <a:ext cx="10515600" cy="701731"/>
          </a:xfrm>
          <a:prstGeom prst="rect">
            <a:avLst/>
          </a:prstGeom>
          <a:noFill/>
        </p:spPr>
        <p:txBody>
          <a:bodyPr wrap="square" rtlCol="0">
            <a:spAutoFit/>
          </a:bodyPr>
          <a:lstStyle/>
          <a:p>
            <a:r>
              <a:rPr lang="de-DE" dirty="0">
                <a:solidFill>
                  <a:srgbClr val="E6007F"/>
                </a:solidFill>
                <a:latin typeface="Titillium" charset="0"/>
                <a:ea typeface="Titillium" charset="0"/>
                <a:cs typeface="Titillium" charset="0"/>
              </a:rPr>
              <a:t>Vermarktungsmöglichkeiten im Überblick</a:t>
            </a:r>
          </a:p>
        </p:txBody>
      </p:sp>
      <p:sp>
        <p:nvSpPr>
          <p:cNvPr id="3" name="Textplatzhalter 1">
            <a:extLst>
              <a:ext uri="{FF2B5EF4-FFF2-40B4-BE49-F238E27FC236}">
                <a16:creationId xmlns:a16="http://schemas.microsoft.com/office/drawing/2014/main" id="{44143DC0-B3FD-0FFE-579F-1A5513D22826}"/>
              </a:ext>
            </a:extLst>
          </p:cNvPr>
          <p:cNvSpPr txBox="1">
            <a:spLocks/>
          </p:cNvSpPr>
          <p:nvPr/>
        </p:nvSpPr>
        <p:spPr>
          <a:xfrm>
            <a:off x="1249878" y="3303085"/>
            <a:ext cx="8511117" cy="1509183"/>
          </a:xfrm>
          <a:prstGeom prst="rect">
            <a:avLst/>
          </a:prstGeom>
        </p:spPr>
        <p:txBody>
          <a:bodyPr vert="horz" lIns="91440" tIns="45720" rIns="91440" bIns="45720" rtlCol="0" anchor="ctr">
            <a:noAutofit/>
          </a:bodyP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5400" dirty="0">
              <a:solidFill>
                <a:srgbClr val="E7027E"/>
              </a:solidFill>
            </a:endParaRPr>
          </a:p>
        </p:txBody>
      </p:sp>
      <p:graphicFrame>
        <p:nvGraphicFramePr>
          <p:cNvPr id="8" name="Tabelle 8">
            <a:extLst>
              <a:ext uri="{FF2B5EF4-FFF2-40B4-BE49-F238E27FC236}">
                <a16:creationId xmlns:a16="http://schemas.microsoft.com/office/drawing/2014/main" id="{99702BFB-DFA1-31FB-A066-8ACC8E640292}"/>
              </a:ext>
            </a:extLst>
          </p:cNvPr>
          <p:cNvGraphicFramePr>
            <a:graphicFrameLocks noGrp="1"/>
          </p:cNvGraphicFramePr>
          <p:nvPr>
            <p:extLst>
              <p:ext uri="{D42A27DB-BD31-4B8C-83A1-F6EECF244321}">
                <p14:modId xmlns:p14="http://schemas.microsoft.com/office/powerpoint/2010/main" val="283995150"/>
              </p:ext>
            </p:extLst>
          </p:nvPr>
        </p:nvGraphicFramePr>
        <p:xfrm>
          <a:off x="980539" y="1611445"/>
          <a:ext cx="10230922" cy="3749040"/>
        </p:xfrm>
        <a:graphic>
          <a:graphicData uri="http://schemas.openxmlformats.org/drawingml/2006/table">
            <a:tbl>
              <a:tblPr firstRow="1" bandRow="1">
                <a:tableStyleId>{F5AB1C69-6EDB-4FF4-983F-18BD219EF322}</a:tableStyleId>
              </a:tblPr>
              <a:tblGrid>
                <a:gridCol w="3410307">
                  <a:extLst>
                    <a:ext uri="{9D8B030D-6E8A-4147-A177-3AD203B41FA5}">
                      <a16:colId xmlns:a16="http://schemas.microsoft.com/office/drawing/2014/main" val="3159169597"/>
                    </a:ext>
                  </a:extLst>
                </a:gridCol>
                <a:gridCol w="4622346">
                  <a:extLst>
                    <a:ext uri="{9D8B030D-6E8A-4147-A177-3AD203B41FA5}">
                      <a16:colId xmlns:a16="http://schemas.microsoft.com/office/drawing/2014/main" val="1170823034"/>
                    </a:ext>
                  </a:extLst>
                </a:gridCol>
                <a:gridCol w="2198269">
                  <a:extLst>
                    <a:ext uri="{9D8B030D-6E8A-4147-A177-3AD203B41FA5}">
                      <a16:colId xmlns:a16="http://schemas.microsoft.com/office/drawing/2014/main" val="2961865162"/>
                    </a:ext>
                  </a:extLst>
                </a:gridCol>
              </a:tblGrid>
              <a:tr h="370840">
                <a:tc>
                  <a:txBody>
                    <a:bodyPr/>
                    <a:lstStyle/>
                    <a:p>
                      <a:r>
                        <a:rPr lang="de-DE" sz="2400" dirty="0"/>
                        <a:t>Abnehmer</a:t>
                      </a:r>
                    </a:p>
                  </a:txBody>
                  <a:tcPr/>
                </a:tc>
                <a:tc>
                  <a:txBody>
                    <a:bodyPr/>
                    <a:lstStyle/>
                    <a:p>
                      <a:r>
                        <a:rPr lang="de-DE" sz="2400" dirty="0"/>
                        <a:t>Abnahmetarif</a:t>
                      </a:r>
                    </a:p>
                  </a:txBody>
                  <a:tcPr/>
                </a:tc>
                <a:tc>
                  <a:txBody>
                    <a:bodyPr/>
                    <a:lstStyle/>
                    <a:p>
                      <a:r>
                        <a:rPr lang="de-DE" sz="2400" dirty="0"/>
                        <a:t>Preisgarantie</a:t>
                      </a:r>
                    </a:p>
                  </a:txBody>
                  <a:tcPr/>
                </a:tc>
                <a:extLst>
                  <a:ext uri="{0D108BD9-81ED-4DB2-BD59-A6C34878D82A}">
                    <a16:rowId xmlns:a16="http://schemas.microsoft.com/office/drawing/2014/main" val="2553795842"/>
                  </a:ext>
                </a:extLst>
              </a:tr>
              <a:tr h="370840">
                <a:tc>
                  <a:txBody>
                    <a:bodyPr/>
                    <a:lstStyle/>
                    <a:p>
                      <a:r>
                        <a:rPr lang="de-DE" sz="2400" dirty="0" err="1"/>
                        <a:t>ÖmAG</a:t>
                      </a:r>
                      <a:r>
                        <a:rPr lang="de-DE" sz="2400" dirty="0"/>
                        <a:t> </a:t>
                      </a:r>
                      <a:r>
                        <a:rPr lang="de-DE" sz="2400" dirty="0" err="1"/>
                        <a:t>MarktPREIS</a:t>
                      </a:r>
                      <a:endParaRPr lang="de-DE" sz="2400" dirty="0"/>
                    </a:p>
                  </a:txBody>
                  <a:tcPr/>
                </a:tc>
                <a:tc>
                  <a:txBody>
                    <a:bodyPr/>
                    <a:lstStyle/>
                    <a:p>
                      <a:r>
                        <a:rPr lang="de-DE" sz="2400" dirty="0"/>
                        <a:t>5,34 ct/kWh</a:t>
                      </a:r>
                    </a:p>
                  </a:txBody>
                  <a:tcPr/>
                </a:tc>
                <a:tc>
                  <a:txBody>
                    <a:bodyPr/>
                    <a:lstStyle/>
                    <a:p>
                      <a:r>
                        <a:rPr lang="de-DE" sz="2400" dirty="0"/>
                        <a:t>1 Monat</a:t>
                      </a:r>
                    </a:p>
                  </a:txBody>
                  <a:tcPr/>
                </a:tc>
                <a:extLst>
                  <a:ext uri="{0D108BD9-81ED-4DB2-BD59-A6C34878D82A}">
                    <a16:rowId xmlns:a16="http://schemas.microsoft.com/office/drawing/2014/main" val="479722158"/>
                  </a:ext>
                </a:extLst>
              </a:tr>
              <a:tr h="370840">
                <a:tc>
                  <a:txBody>
                    <a:bodyPr/>
                    <a:lstStyle/>
                    <a:p>
                      <a:r>
                        <a:rPr lang="de-DE" sz="2400" dirty="0"/>
                        <a:t>EAG </a:t>
                      </a:r>
                      <a:r>
                        <a:rPr lang="de-DE" sz="2400" dirty="0" err="1"/>
                        <a:t>MarktPRÄMIE</a:t>
                      </a:r>
                      <a:endParaRPr lang="de-DE" sz="2400" dirty="0"/>
                    </a:p>
                  </a:txBody>
                  <a:tcPr/>
                </a:tc>
                <a:tc>
                  <a:txBody>
                    <a:bodyPr/>
                    <a:lstStyle/>
                    <a:p>
                      <a:r>
                        <a:rPr lang="de-DE" sz="2400" dirty="0"/>
                        <a:t>8,98 ct/kWh max. für </a:t>
                      </a:r>
                      <a:r>
                        <a:rPr lang="de-DE" sz="2400" dirty="0" err="1"/>
                        <a:t>Aufdach</a:t>
                      </a:r>
                      <a:r>
                        <a:rPr lang="de-DE" sz="2400" dirty="0"/>
                        <a:t> (nur Neuanlagen ab 10 kWp)</a:t>
                      </a:r>
                    </a:p>
                  </a:txBody>
                  <a:tcPr/>
                </a:tc>
                <a:tc>
                  <a:txBody>
                    <a:bodyPr/>
                    <a:lstStyle/>
                    <a:p>
                      <a:r>
                        <a:rPr lang="de-DE" sz="2400" dirty="0"/>
                        <a:t>20 Jahre</a:t>
                      </a:r>
                    </a:p>
                  </a:txBody>
                  <a:tcPr/>
                </a:tc>
                <a:extLst>
                  <a:ext uri="{0D108BD9-81ED-4DB2-BD59-A6C34878D82A}">
                    <a16:rowId xmlns:a16="http://schemas.microsoft.com/office/drawing/2014/main" val="2037798593"/>
                  </a:ext>
                </a:extLst>
              </a:tr>
              <a:tr h="370840">
                <a:tc>
                  <a:txBody>
                    <a:bodyPr/>
                    <a:lstStyle/>
                    <a:p>
                      <a:r>
                        <a:rPr lang="de-DE" sz="2400" dirty="0"/>
                        <a:t>Energieversorger </a:t>
                      </a:r>
                    </a:p>
                  </a:txBody>
                  <a:tcPr/>
                </a:tc>
                <a:tc>
                  <a:txBody>
                    <a:bodyPr/>
                    <a:lstStyle/>
                    <a:p>
                      <a:r>
                        <a:rPr lang="de-DE" sz="2400" dirty="0"/>
                        <a:t>3 – 15 ct/kWh </a:t>
                      </a:r>
                    </a:p>
                  </a:txBody>
                  <a:tcPr/>
                </a:tc>
                <a:tc>
                  <a:txBody>
                    <a:bodyPr/>
                    <a:lstStyle/>
                    <a:p>
                      <a:r>
                        <a:rPr lang="de-DE" sz="2400" dirty="0"/>
                        <a:t>Stündlich bis Jährlich je nach Einspeisemenge</a:t>
                      </a:r>
                    </a:p>
                  </a:txBody>
                  <a:tcPr/>
                </a:tc>
                <a:extLst>
                  <a:ext uri="{0D108BD9-81ED-4DB2-BD59-A6C34878D82A}">
                    <a16:rowId xmlns:a16="http://schemas.microsoft.com/office/drawing/2014/main" val="4109646404"/>
                  </a:ext>
                </a:extLst>
              </a:tr>
              <a:tr h="370840">
                <a:tc>
                  <a:txBody>
                    <a:bodyPr/>
                    <a:lstStyle/>
                    <a:p>
                      <a:r>
                        <a:rPr lang="de-DE" sz="2400" dirty="0"/>
                        <a:t>Energiegemeinschaften</a:t>
                      </a:r>
                    </a:p>
                  </a:txBody>
                  <a:tcPr/>
                </a:tc>
                <a:tc>
                  <a:txBody>
                    <a:bodyPr/>
                    <a:lstStyle/>
                    <a:p>
                      <a:r>
                        <a:rPr lang="de-DE" sz="2400" dirty="0"/>
                        <a:t>10 – 16 ct/kWh </a:t>
                      </a:r>
                    </a:p>
                  </a:txBody>
                  <a:tcPr/>
                </a:tc>
                <a:tc>
                  <a:txBody>
                    <a:bodyPr/>
                    <a:lstStyle/>
                    <a:p>
                      <a:r>
                        <a:rPr lang="de-DE" sz="2400" dirty="0"/>
                        <a:t>Je nach Vereinbarung</a:t>
                      </a:r>
                    </a:p>
                  </a:txBody>
                  <a:tcPr/>
                </a:tc>
                <a:extLst>
                  <a:ext uri="{0D108BD9-81ED-4DB2-BD59-A6C34878D82A}">
                    <a16:rowId xmlns:a16="http://schemas.microsoft.com/office/drawing/2014/main" val="1159528724"/>
                  </a:ext>
                </a:extLst>
              </a:tr>
            </a:tbl>
          </a:graphicData>
        </a:graphic>
      </p:graphicFrame>
    </p:spTree>
    <p:extLst>
      <p:ext uri="{BB962C8B-B14F-4D97-AF65-F5344CB8AC3E}">
        <p14:creationId xmlns:p14="http://schemas.microsoft.com/office/powerpoint/2010/main" val="402636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419100" y="586120"/>
            <a:ext cx="1135380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Faustregeln für die Vermarktung</a:t>
            </a:r>
          </a:p>
        </p:txBody>
      </p:sp>
      <p:sp>
        <p:nvSpPr>
          <p:cNvPr id="3" name="Textplatzhalter 1">
            <a:extLst>
              <a:ext uri="{FF2B5EF4-FFF2-40B4-BE49-F238E27FC236}">
                <a16:creationId xmlns:a16="http://schemas.microsoft.com/office/drawing/2014/main" id="{44143DC0-B3FD-0FFE-579F-1A5513D22826}"/>
              </a:ext>
            </a:extLst>
          </p:cNvPr>
          <p:cNvSpPr txBox="1">
            <a:spLocks/>
          </p:cNvSpPr>
          <p:nvPr/>
        </p:nvSpPr>
        <p:spPr>
          <a:xfrm>
            <a:off x="1249878" y="3303085"/>
            <a:ext cx="8511117" cy="1509183"/>
          </a:xfrm>
          <a:prstGeom prst="rect">
            <a:avLst/>
          </a:prstGeom>
        </p:spPr>
        <p:txBody>
          <a:bodyPr vert="horz" lIns="91440" tIns="45720" rIns="91440" bIns="45720" rtlCol="0" anchor="ctr">
            <a:noAutofit/>
          </a:bodyP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685800">
              <a:buFont typeface="Arial" panose="020B0604020202020204" pitchFamily="34" charset="0"/>
              <a:buChar char="•"/>
            </a:pPr>
            <a:r>
              <a:rPr lang="de-DE" sz="2400" dirty="0">
                <a:solidFill>
                  <a:schemeClr val="tx1"/>
                </a:solidFill>
              </a:rPr>
              <a:t>Je länger die Preisgarantie, desto geringer der Einspeisetarif aber desto höher die Sicherheit</a:t>
            </a:r>
          </a:p>
          <a:p>
            <a:pPr marL="685800" indent="-685800">
              <a:buFont typeface="Arial" panose="020B0604020202020204" pitchFamily="34" charset="0"/>
              <a:buChar char="•"/>
            </a:pPr>
            <a:r>
              <a:rPr lang="de-DE" sz="2400" dirty="0">
                <a:solidFill>
                  <a:schemeClr val="tx1"/>
                </a:solidFill>
              </a:rPr>
              <a:t>Kombitarife (Einspeisung + Energieeinkauf) gut prüfen – meist ist ein Teil schlechter für Kunden</a:t>
            </a:r>
          </a:p>
          <a:p>
            <a:pPr marL="685800" indent="-685800">
              <a:buFont typeface="Arial" panose="020B0604020202020204" pitchFamily="34" charset="0"/>
              <a:buChar char="•"/>
            </a:pPr>
            <a:r>
              <a:rPr lang="de-DE" sz="2400" dirty="0">
                <a:solidFill>
                  <a:schemeClr val="tx1"/>
                </a:solidFill>
              </a:rPr>
              <a:t>Achtung bei Lockangeboten mit hohen Einspeiseversprechungen, dies gilt meist nur für die ersten kWh der Einspeisung und je größer die Anlage, desto geringer der Tarif</a:t>
            </a:r>
          </a:p>
          <a:p>
            <a:pPr marL="685800" indent="-685800">
              <a:buFont typeface="Arial" panose="020B0604020202020204" pitchFamily="34" charset="0"/>
              <a:buChar char="•"/>
            </a:pPr>
            <a:r>
              <a:rPr lang="de-DE" sz="2400" dirty="0">
                <a:solidFill>
                  <a:schemeClr val="tx1"/>
                </a:solidFill>
              </a:rPr>
              <a:t>EEGs ermöglichen lange Verträge im Gewerbebereich wo beide Seiten gewinnen können – ABER deutlich aufwändiger</a:t>
            </a:r>
          </a:p>
          <a:p>
            <a:pPr marL="685800" indent="-685800">
              <a:buFont typeface="Arial" panose="020B0604020202020204" pitchFamily="34" charset="0"/>
              <a:buChar char="•"/>
            </a:pPr>
            <a:endParaRPr lang="de-DE" sz="2400" dirty="0">
              <a:solidFill>
                <a:schemeClr val="tx1"/>
              </a:solidFill>
            </a:endParaRPr>
          </a:p>
        </p:txBody>
      </p:sp>
    </p:spTree>
    <p:extLst>
      <p:ext uri="{BB962C8B-B14F-4D97-AF65-F5344CB8AC3E}">
        <p14:creationId xmlns:p14="http://schemas.microsoft.com/office/powerpoint/2010/main" val="3120772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2CF3882-73DC-1641-B02B-41E8109463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679" y="0"/>
            <a:ext cx="12192000" cy="6857990"/>
          </a:xfrm>
          <a:prstGeom prst="rect">
            <a:avLst/>
          </a:prstGeom>
        </p:spPr>
      </p:pic>
      <p:sp>
        <p:nvSpPr>
          <p:cNvPr id="3" name="Subtitle 2">
            <a:extLst>
              <a:ext uri="{FF2B5EF4-FFF2-40B4-BE49-F238E27FC236}">
                <a16:creationId xmlns:a16="http://schemas.microsoft.com/office/drawing/2014/main" id="{55666033-361B-4BCA-B4AA-3263A28B1605}"/>
              </a:ext>
            </a:extLst>
          </p:cNvPr>
          <p:cNvSpPr>
            <a:spLocks noGrp="1"/>
          </p:cNvSpPr>
          <p:nvPr>
            <p:ph type="subTitle" idx="1"/>
          </p:nvPr>
        </p:nvSpPr>
        <p:spPr>
          <a:xfrm>
            <a:off x="-92576" y="3936015"/>
            <a:ext cx="4474616" cy="3454916"/>
          </a:xfrm>
        </p:spPr>
        <p:txBody>
          <a:bodyPr vert="horz" lIns="91440" tIns="45720" rIns="91440" bIns="45720" rtlCol="0" anchor="ctr">
            <a:normAutofit/>
          </a:bodyPr>
          <a:lstStyle/>
          <a:p>
            <a:pPr indent="-228600" algn="l">
              <a:buFont typeface="Arial" panose="020B0604020202020204" pitchFamily="34" charset="0"/>
              <a:buChar char="•"/>
            </a:pPr>
            <a:endParaRPr lang="en-US" sz="1600" dirty="0">
              <a:solidFill>
                <a:srgbClr val="030303"/>
              </a:solidFill>
            </a:endParaRPr>
          </a:p>
        </p:txBody>
      </p:sp>
      <p:pic>
        <p:nvPicPr>
          <p:cNvPr id="8" name="Bild 3" descr="1001_Dach_logo_white.png">
            <a:extLst>
              <a:ext uri="{FF2B5EF4-FFF2-40B4-BE49-F238E27FC236}">
                <a16:creationId xmlns:a16="http://schemas.microsoft.com/office/drawing/2014/main" id="{97C8D10A-31E7-4733-92D2-F7CEAECC2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693" y="529034"/>
            <a:ext cx="2666628" cy="1115984"/>
          </a:xfrm>
          <a:prstGeom prst="rect">
            <a:avLst/>
          </a:prstGeom>
        </p:spPr>
      </p:pic>
      <p:sp>
        <p:nvSpPr>
          <p:cNvPr id="12" name="Title 1">
            <a:extLst>
              <a:ext uri="{FF2B5EF4-FFF2-40B4-BE49-F238E27FC236}">
                <a16:creationId xmlns:a16="http://schemas.microsoft.com/office/drawing/2014/main" id="{9E9E3513-B6DD-4E4D-AAE9-4C7176449169}"/>
              </a:ext>
            </a:extLst>
          </p:cNvPr>
          <p:cNvSpPr txBox="1">
            <a:spLocks/>
          </p:cNvSpPr>
          <p:nvPr/>
        </p:nvSpPr>
        <p:spPr>
          <a:xfrm>
            <a:off x="628208" y="1572877"/>
            <a:ext cx="11543113" cy="472627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a:spcBef>
                <a:spcPts val="1000"/>
              </a:spcBef>
            </a:pPr>
            <a:r>
              <a:rPr lang="de-AT" sz="6200" dirty="0">
                <a:solidFill>
                  <a:schemeClr val="bg1"/>
                </a:solidFill>
                <a:highlight>
                  <a:srgbClr val="FD0067"/>
                </a:highlight>
                <a:latin typeface="+mn-lt"/>
                <a:ea typeface="+mn-ea"/>
                <a:cs typeface="+mn-cs"/>
              </a:rPr>
              <a:t>Agenda</a:t>
            </a:r>
          </a:p>
          <a:p>
            <a:pPr marL="914400" indent="-685800" algn="l">
              <a:spcBef>
                <a:spcPts val="1000"/>
              </a:spcBef>
              <a:buFontTx/>
              <a:buChar char="-"/>
            </a:pPr>
            <a:r>
              <a:rPr lang="de-AT" sz="4800" dirty="0">
                <a:solidFill>
                  <a:schemeClr val="bg1"/>
                </a:solidFill>
                <a:highlight>
                  <a:srgbClr val="FD0067"/>
                </a:highlight>
                <a:latin typeface="+mn-lt"/>
                <a:ea typeface="+mn-ea"/>
                <a:cs typeface="+mn-cs"/>
              </a:rPr>
              <a:t>Vorstellung </a:t>
            </a:r>
          </a:p>
          <a:p>
            <a:pPr marL="914400" indent="-685800" algn="l">
              <a:spcBef>
                <a:spcPts val="1000"/>
              </a:spcBef>
              <a:buFontTx/>
              <a:buChar char="-"/>
            </a:pPr>
            <a:r>
              <a:rPr lang="de-AT" sz="4800" dirty="0">
                <a:solidFill>
                  <a:schemeClr val="bg1"/>
                </a:solidFill>
                <a:highlight>
                  <a:srgbClr val="FD0067"/>
                </a:highlight>
                <a:latin typeface="+mn-lt"/>
                <a:ea typeface="+mn-ea"/>
                <a:cs typeface="+mn-cs"/>
              </a:rPr>
              <a:t>Einordnung Energiemarkt &amp; LCOE</a:t>
            </a:r>
          </a:p>
          <a:p>
            <a:pPr marL="914400" indent="-685800" algn="l">
              <a:spcBef>
                <a:spcPts val="1000"/>
              </a:spcBef>
              <a:buFontTx/>
              <a:buChar char="-"/>
            </a:pPr>
            <a:r>
              <a:rPr lang="de-AT" sz="4800" dirty="0">
                <a:solidFill>
                  <a:schemeClr val="bg1"/>
                </a:solidFill>
                <a:highlight>
                  <a:srgbClr val="FD0067"/>
                </a:highlight>
                <a:latin typeface="+mn-lt"/>
                <a:ea typeface="+mn-ea"/>
                <a:cs typeface="+mn-cs"/>
              </a:rPr>
              <a:t>Förderübersicht</a:t>
            </a:r>
          </a:p>
          <a:p>
            <a:pPr marL="914400" indent="-685800" algn="l">
              <a:spcBef>
                <a:spcPts val="1000"/>
              </a:spcBef>
              <a:buFontTx/>
              <a:buChar char="-"/>
            </a:pPr>
            <a:r>
              <a:rPr lang="de-AT" sz="4800" dirty="0" err="1">
                <a:solidFill>
                  <a:schemeClr val="bg1"/>
                </a:solidFill>
                <a:highlight>
                  <a:srgbClr val="FD0067"/>
                </a:highlight>
                <a:latin typeface="+mn-lt"/>
                <a:ea typeface="+mn-ea"/>
                <a:cs typeface="+mn-cs"/>
              </a:rPr>
              <a:t>Jackpotdach</a:t>
            </a:r>
            <a:endParaRPr lang="de-DE" sz="4800" dirty="0">
              <a:solidFill>
                <a:schemeClr val="bg1"/>
              </a:solidFill>
              <a:latin typeface="+mn-lt"/>
              <a:ea typeface="+mn-ea"/>
              <a:cs typeface="+mn-cs"/>
            </a:endParaRPr>
          </a:p>
        </p:txBody>
      </p:sp>
    </p:spTree>
    <p:extLst>
      <p:ext uri="{BB962C8B-B14F-4D97-AF65-F5344CB8AC3E}">
        <p14:creationId xmlns:p14="http://schemas.microsoft.com/office/powerpoint/2010/main" val="2532550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419100" y="586120"/>
            <a:ext cx="1135380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Vermarktung über EVUs</a:t>
            </a:r>
          </a:p>
        </p:txBody>
      </p:sp>
      <p:graphicFrame>
        <p:nvGraphicFramePr>
          <p:cNvPr id="2" name="Tabelle 1">
            <a:extLst>
              <a:ext uri="{FF2B5EF4-FFF2-40B4-BE49-F238E27FC236}">
                <a16:creationId xmlns:a16="http://schemas.microsoft.com/office/drawing/2014/main" id="{20317AC4-E802-6B80-BE9C-155987DFF6FC}"/>
              </a:ext>
            </a:extLst>
          </p:cNvPr>
          <p:cNvGraphicFramePr>
            <a:graphicFrameLocks noGrp="1"/>
          </p:cNvGraphicFramePr>
          <p:nvPr>
            <p:extLst>
              <p:ext uri="{D42A27DB-BD31-4B8C-83A1-F6EECF244321}">
                <p14:modId xmlns:p14="http://schemas.microsoft.com/office/powerpoint/2010/main" val="2180120067"/>
              </p:ext>
            </p:extLst>
          </p:nvPr>
        </p:nvGraphicFramePr>
        <p:xfrm>
          <a:off x="1805709" y="1949181"/>
          <a:ext cx="8580582" cy="2021840"/>
        </p:xfrm>
        <a:graphic>
          <a:graphicData uri="http://schemas.openxmlformats.org/drawingml/2006/table">
            <a:tbl>
              <a:tblPr firstRow="1" bandRow="1">
                <a:tableStyleId>{5C22544A-7EE6-4342-B048-85BDC9FD1C3A}</a:tableStyleId>
              </a:tblPr>
              <a:tblGrid>
                <a:gridCol w="2860194">
                  <a:extLst>
                    <a:ext uri="{9D8B030D-6E8A-4147-A177-3AD203B41FA5}">
                      <a16:colId xmlns:a16="http://schemas.microsoft.com/office/drawing/2014/main" val="2488499856"/>
                    </a:ext>
                  </a:extLst>
                </a:gridCol>
                <a:gridCol w="2860194">
                  <a:extLst>
                    <a:ext uri="{9D8B030D-6E8A-4147-A177-3AD203B41FA5}">
                      <a16:colId xmlns:a16="http://schemas.microsoft.com/office/drawing/2014/main" val="3312196105"/>
                    </a:ext>
                  </a:extLst>
                </a:gridCol>
                <a:gridCol w="2860194">
                  <a:extLst>
                    <a:ext uri="{9D8B030D-6E8A-4147-A177-3AD203B41FA5}">
                      <a16:colId xmlns:a16="http://schemas.microsoft.com/office/drawing/2014/main" val="3077439626"/>
                    </a:ext>
                  </a:extLst>
                </a:gridCol>
              </a:tblGrid>
              <a:tr h="370840">
                <a:tc>
                  <a:txBody>
                    <a:bodyPr/>
                    <a:lstStyle/>
                    <a:p>
                      <a:r>
                        <a:rPr lang="en-US" dirty="0"/>
                        <a:t>EVU</a:t>
                      </a:r>
                    </a:p>
                  </a:txBody>
                  <a:tcPr>
                    <a:solidFill>
                      <a:srgbClr val="E7027E"/>
                    </a:solidFill>
                  </a:tcPr>
                </a:tc>
                <a:tc>
                  <a:txBody>
                    <a:bodyPr/>
                    <a:lstStyle/>
                    <a:p>
                      <a:r>
                        <a:rPr lang="en-US" dirty="0" err="1"/>
                        <a:t>Vergütung</a:t>
                      </a:r>
                      <a:r>
                        <a:rPr lang="en-US" dirty="0"/>
                        <a:t> [</a:t>
                      </a:r>
                      <a:r>
                        <a:rPr lang="en-US" dirty="0" err="1"/>
                        <a:t>ct</a:t>
                      </a:r>
                      <a:r>
                        <a:rPr lang="en-US" dirty="0"/>
                        <a:t>/kWh]</a:t>
                      </a:r>
                    </a:p>
                  </a:txBody>
                  <a:tcPr>
                    <a:solidFill>
                      <a:srgbClr val="E7027E"/>
                    </a:solidFill>
                  </a:tcPr>
                </a:tc>
                <a:tc>
                  <a:txBody>
                    <a:bodyPr/>
                    <a:lstStyle/>
                    <a:p>
                      <a:r>
                        <a:rPr lang="en-US" dirty="0"/>
                        <a:t>Info</a:t>
                      </a:r>
                    </a:p>
                  </a:txBody>
                  <a:tcPr>
                    <a:solidFill>
                      <a:srgbClr val="E7027E"/>
                    </a:solidFill>
                  </a:tcPr>
                </a:tc>
                <a:extLst>
                  <a:ext uri="{0D108BD9-81ED-4DB2-BD59-A6C34878D82A}">
                    <a16:rowId xmlns:a16="http://schemas.microsoft.com/office/drawing/2014/main" val="2975208674"/>
                  </a:ext>
                </a:extLst>
              </a:tr>
              <a:tr h="370840">
                <a:tc>
                  <a:txBody>
                    <a:bodyPr/>
                    <a:lstStyle/>
                    <a:p>
                      <a:r>
                        <a:rPr lang="en-US" dirty="0"/>
                        <a:t>Wien </a:t>
                      </a:r>
                      <a:r>
                        <a:rPr lang="en-US" dirty="0" err="1"/>
                        <a:t>Energie</a:t>
                      </a:r>
                      <a:endParaRPr lang="en-US" dirty="0"/>
                    </a:p>
                  </a:txBody>
                  <a:tcPr/>
                </a:tc>
                <a:tc>
                  <a:txBody>
                    <a:bodyPr/>
                    <a:lstStyle/>
                    <a:p>
                      <a:r>
                        <a:rPr lang="en-US" dirty="0"/>
                        <a:t>13,59</a:t>
                      </a:r>
                    </a:p>
                  </a:txBody>
                  <a:tcPr/>
                </a:tc>
                <a:tc>
                  <a:txBody>
                    <a:bodyPr/>
                    <a:lstStyle/>
                    <a:p>
                      <a:r>
                        <a:rPr lang="en-US" dirty="0"/>
                        <a:t>Bis 50 </a:t>
                      </a:r>
                      <a:r>
                        <a:rPr lang="en-US" dirty="0" err="1"/>
                        <a:t>kWp</a:t>
                      </a:r>
                      <a:endParaRPr lang="en-US" dirty="0"/>
                    </a:p>
                  </a:txBody>
                  <a:tcPr/>
                </a:tc>
                <a:extLst>
                  <a:ext uri="{0D108BD9-81ED-4DB2-BD59-A6C34878D82A}">
                    <a16:rowId xmlns:a16="http://schemas.microsoft.com/office/drawing/2014/main" val="1702998057"/>
                  </a:ext>
                </a:extLst>
              </a:tr>
              <a:tr h="370840">
                <a:tc>
                  <a:txBody>
                    <a:bodyPr/>
                    <a:lstStyle/>
                    <a:p>
                      <a:r>
                        <a:rPr lang="en-US" dirty="0" err="1"/>
                        <a:t>Ökostrom</a:t>
                      </a:r>
                      <a:r>
                        <a:rPr lang="en-US" dirty="0"/>
                        <a:t> AG</a:t>
                      </a:r>
                    </a:p>
                  </a:txBody>
                  <a:tcPr/>
                </a:tc>
                <a:tc>
                  <a:txBody>
                    <a:bodyPr/>
                    <a:lstStyle/>
                    <a:p>
                      <a:r>
                        <a:rPr lang="en-US" dirty="0"/>
                        <a:t>4,18-7,5</a:t>
                      </a:r>
                    </a:p>
                  </a:txBody>
                  <a:tcPr/>
                </a:tc>
                <a:tc>
                  <a:txBody>
                    <a:bodyPr/>
                    <a:lstStyle/>
                    <a:p>
                      <a:r>
                        <a:rPr lang="en-US" dirty="0" err="1"/>
                        <a:t>Günstiger</a:t>
                      </a:r>
                      <a:r>
                        <a:rPr lang="en-US" dirty="0"/>
                        <a:t> für </a:t>
                      </a:r>
                      <a:r>
                        <a:rPr lang="en-US" dirty="0" err="1"/>
                        <a:t>Bestandskunden</a:t>
                      </a:r>
                      <a:endParaRPr lang="en-US" dirty="0"/>
                    </a:p>
                  </a:txBody>
                  <a:tcPr/>
                </a:tc>
                <a:extLst>
                  <a:ext uri="{0D108BD9-81ED-4DB2-BD59-A6C34878D82A}">
                    <a16:rowId xmlns:a16="http://schemas.microsoft.com/office/drawing/2014/main" val="586940515"/>
                  </a:ext>
                </a:extLst>
              </a:tr>
              <a:tr h="370840">
                <a:tc>
                  <a:txBody>
                    <a:bodyPr/>
                    <a:lstStyle/>
                    <a:p>
                      <a:r>
                        <a:rPr lang="en-US" dirty="0" err="1"/>
                        <a:t>aWATTar</a:t>
                      </a:r>
                      <a:endParaRPr lang="en-US" dirty="0"/>
                    </a:p>
                  </a:txBody>
                  <a:tcPr/>
                </a:tc>
                <a:tc>
                  <a:txBody>
                    <a:bodyPr/>
                    <a:lstStyle/>
                    <a:p>
                      <a:r>
                        <a:rPr lang="en-US" dirty="0"/>
                        <a:t>4,273</a:t>
                      </a:r>
                    </a:p>
                  </a:txBody>
                  <a:tcPr/>
                </a:tc>
                <a:tc>
                  <a:txBody>
                    <a:bodyPr/>
                    <a:lstStyle/>
                    <a:p>
                      <a:r>
                        <a:rPr lang="en-US" dirty="0" err="1"/>
                        <a:t>Basiert</a:t>
                      </a:r>
                      <a:r>
                        <a:rPr lang="en-US" dirty="0"/>
                        <a:t> auf </a:t>
                      </a:r>
                      <a:r>
                        <a:rPr lang="en-US" dirty="0" err="1"/>
                        <a:t>monatlichen</a:t>
                      </a:r>
                      <a:r>
                        <a:rPr lang="en-US" dirty="0"/>
                        <a:t> Futures</a:t>
                      </a:r>
                    </a:p>
                  </a:txBody>
                  <a:tcPr/>
                </a:tc>
                <a:extLst>
                  <a:ext uri="{0D108BD9-81ED-4DB2-BD59-A6C34878D82A}">
                    <a16:rowId xmlns:a16="http://schemas.microsoft.com/office/drawing/2014/main" val="1983540016"/>
                  </a:ext>
                </a:extLst>
              </a:tr>
            </a:tbl>
          </a:graphicData>
        </a:graphic>
      </p:graphicFrame>
      <p:sp>
        <p:nvSpPr>
          <p:cNvPr id="4" name="Textfeld 3">
            <a:extLst>
              <a:ext uri="{FF2B5EF4-FFF2-40B4-BE49-F238E27FC236}">
                <a16:creationId xmlns:a16="http://schemas.microsoft.com/office/drawing/2014/main" id="{C1308CCA-8B79-E54D-9E77-331F6CDB0E2D}"/>
              </a:ext>
            </a:extLst>
          </p:cNvPr>
          <p:cNvSpPr txBox="1"/>
          <p:nvPr/>
        </p:nvSpPr>
        <p:spPr>
          <a:xfrm>
            <a:off x="1778000" y="4070761"/>
            <a:ext cx="8326582" cy="707886"/>
          </a:xfrm>
          <a:prstGeom prst="rect">
            <a:avLst/>
          </a:prstGeom>
          <a:noFill/>
        </p:spPr>
        <p:txBody>
          <a:bodyPr wrap="square" rtlCol="0">
            <a:spAutoFit/>
          </a:bodyPr>
          <a:lstStyle/>
          <a:p>
            <a:r>
              <a:rPr lang="en-US" sz="2000" dirty="0"/>
              <a:t>Die </a:t>
            </a:r>
            <a:r>
              <a:rPr lang="en-US" sz="2000" dirty="0" err="1"/>
              <a:t>Zahlen</a:t>
            </a:r>
            <a:r>
              <a:rPr lang="en-US" sz="2000" dirty="0"/>
              <a:t> </a:t>
            </a:r>
            <a:r>
              <a:rPr lang="en-US" sz="2000" dirty="0" err="1"/>
              <a:t>ändern</a:t>
            </a:r>
            <a:r>
              <a:rPr lang="en-US" sz="2000" dirty="0"/>
              <a:t> </a:t>
            </a:r>
            <a:r>
              <a:rPr lang="en-US" sz="2000" dirty="0" err="1"/>
              <a:t>sich</a:t>
            </a:r>
            <a:r>
              <a:rPr lang="en-US" sz="2000" dirty="0"/>
              <a:t> </a:t>
            </a:r>
            <a:r>
              <a:rPr lang="en-US" sz="2000" dirty="0" err="1"/>
              <a:t>ständig</a:t>
            </a:r>
            <a:r>
              <a:rPr lang="en-US" sz="2000" dirty="0"/>
              <a:t>, </a:t>
            </a:r>
            <a:r>
              <a:rPr lang="en-US" sz="2000" dirty="0" err="1"/>
              <a:t>recherchieren</a:t>
            </a:r>
            <a:r>
              <a:rPr lang="en-US" sz="2000" dirty="0"/>
              <a:t> Sie </a:t>
            </a:r>
            <a:r>
              <a:rPr lang="en-US" sz="2000" dirty="0" err="1"/>
              <a:t>daher</a:t>
            </a:r>
            <a:r>
              <a:rPr lang="en-US" sz="2000" dirty="0"/>
              <a:t> </a:t>
            </a:r>
            <a:r>
              <a:rPr lang="en-US" sz="2000" dirty="0" err="1"/>
              <a:t>immer</a:t>
            </a:r>
            <a:r>
              <a:rPr lang="en-US" sz="2000" dirty="0"/>
              <a:t> </a:t>
            </a:r>
            <a:r>
              <a:rPr lang="en-US" sz="2000" dirty="0" err="1"/>
              <a:t>nochmal</a:t>
            </a:r>
            <a:r>
              <a:rPr lang="en-US" sz="2000" dirty="0"/>
              <a:t> </a:t>
            </a:r>
            <a:r>
              <a:rPr lang="en-US" sz="2000" dirty="0" err="1"/>
              <a:t>selbst</a:t>
            </a:r>
            <a:r>
              <a:rPr lang="en-US" sz="2000" dirty="0"/>
              <a:t>!</a:t>
            </a:r>
          </a:p>
        </p:txBody>
      </p:sp>
      <p:pic>
        <p:nvPicPr>
          <p:cNvPr id="7" name="Grafik 6" descr="Ausrufezeichen mit einfarbiger Füllung">
            <a:extLst>
              <a:ext uri="{FF2B5EF4-FFF2-40B4-BE49-F238E27FC236}">
                <a16:creationId xmlns:a16="http://schemas.microsoft.com/office/drawing/2014/main" id="{D6CEB6EA-9632-B146-ED6B-8FFE7AF557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037" y="4124425"/>
            <a:ext cx="572654" cy="572654"/>
          </a:xfrm>
          <a:prstGeom prst="rect">
            <a:avLst/>
          </a:prstGeom>
        </p:spPr>
      </p:pic>
      <p:sp>
        <p:nvSpPr>
          <p:cNvPr id="8" name="Textfeld 7">
            <a:extLst>
              <a:ext uri="{FF2B5EF4-FFF2-40B4-BE49-F238E27FC236}">
                <a16:creationId xmlns:a16="http://schemas.microsoft.com/office/drawing/2014/main" id="{AE8AD5E3-F9F1-A67B-C148-0F402E987213}"/>
              </a:ext>
            </a:extLst>
          </p:cNvPr>
          <p:cNvSpPr txBox="1"/>
          <p:nvPr/>
        </p:nvSpPr>
        <p:spPr>
          <a:xfrm>
            <a:off x="419100" y="5108668"/>
            <a:ext cx="10553700" cy="1477328"/>
          </a:xfrm>
          <a:prstGeom prst="rect">
            <a:avLst/>
          </a:prstGeom>
          <a:noFill/>
        </p:spPr>
        <p:txBody>
          <a:bodyPr wrap="square" rtlCol="0">
            <a:spAutoFit/>
          </a:bodyPr>
          <a:lstStyle/>
          <a:p>
            <a:r>
              <a:rPr lang="en-US" dirty="0" err="1"/>
              <a:t>Nützliche</a:t>
            </a:r>
            <a:r>
              <a:rPr lang="en-US" dirty="0"/>
              <a:t> Links: </a:t>
            </a:r>
          </a:p>
          <a:p>
            <a:r>
              <a:rPr lang="en-US" dirty="0">
                <a:hlinkClick r:id="rId4"/>
              </a:rPr>
              <a:t>https://www.stromrechner.at/einspeisetarif</a:t>
            </a:r>
            <a:endParaRPr lang="en-US" dirty="0"/>
          </a:p>
          <a:p>
            <a:r>
              <a:rPr lang="en-US" dirty="0">
                <a:hlinkClick r:id="rId5"/>
              </a:rPr>
              <a:t>https://pv-einspeisetarife.at/</a:t>
            </a:r>
            <a:endParaRPr lang="en-US" dirty="0"/>
          </a:p>
          <a:p>
            <a:r>
              <a:rPr lang="en-US" dirty="0">
                <a:hlinkClick r:id="rId6"/>
              </a:rPr>
              <a:t>https://pvaustria.at/strom-verkaufen/</a:t>
            </a:r>
            <a:endParaRPr lang="en-US" dirty="0"/>
          </a:p>
          <a:p>
            <a:endParaRPr lang="en-US" dirty="0"/>
          </a:p>
        </p:txBody>
      </p:sp>
    </p:spTree>
    <p:extLst>
      <p:ext uri="{BB962C8B-B14F-4D97-AF65-F5344CB8AC3E}">
        <p14:creationId xmlns:p14="http://schemas.microsoft.com/office/powerpoint/2010/main" val="2167677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419100" y="586120"/>
            <a:ext cx="1135380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Vermarktung über EEG, GEA, BEG</a:t>
            </a:r>
          </a:p>
        </p:txBody>
      </p:sp>
      <p:graphicFrame>
        <p:nvGraphicFramePr>
          <p:cNvPr id="2" name="Tabelle 1">
            <a:extLst>
              <a:ext uri="{FF2B5EF4-FFF2-40B4-BE49-F238E27FC236}">
                <a16:creationId xmlns:a16="http://schemas.microsoft.com/office/drawing/2014/main" id="{20317AC4-E802-6B80-BE9C-155987DFF6FC}"/>
              </a:ext>
            </a:extLst>
          </p:cNvPr>
          <p:cNvGraphicFramePr>
            <a:graphicFrameLocks noGrp="1"/>
          </p:cNvGraphicFramePr>
          <p:nvPr>
            <p:extLst>
              <p:ext uri="{D42A27DB-BD31-4B8C-83A1-F6EECF244321}">
                <p14:modId xmlns:p14="http://schemas.microsoft.com/office/powerpoint/2010/main" val="1347112693"/>
              </p:ext>
            </p:extLst>
          </p:nvPr>
        </p:nvGraphicFramePr>
        <p:xfrm>
          <a:off x="1567873" y="1749332"/>
          <a:ext cx="9056253" cy="1483360"/>
        </p:xfrm>
        <a:graphic>
          <a:graphicData uri="http://schemas.openxmlformats.org/drawingml/2006/table">
            <a:tbl>
              <a:tblPr firstRow="1" bandRow="1">
                <a:tableStyleId>{5C22544A-7EE6-4342-B048-85BDC9FD1C3A}</a:tableStyleId>
              </a:tblPr>
              <a:tblGrid>
                <a:gridCol w="3018751">
                  <a:extLst>
                    <a:ext uri="{9D8B030D-6E8A-4147-A177-3AD203B41FA5}">
                      <a16:colId xmlns:a16="http://schemas.microsoft.com/office/drawing/2014/main" val="2488499856"/>
                    </a:ext>
                  </a:extLst>
                </a:gridCol>
                <a:gridCol w="3018751">
                  <a:extLst>
                    <a:ext uri="{9D8B030D-6E8A-4147-A177-3AD203B41FA5}">
                      <a16:colId xmlns:a16="http://schemas.microsoft.com/office/drawing/2014/main" val="3312196105"/>
                    </a:ext>
                  </a:extLst>
                </a:gridCol>
                <a:gridCol w="3018751">
                  <a:extLst>
                    <a:ext uri="{9D8B030D-6E8A-4147-A177-3AD203B41FA5}">
                      <a16:colId xmlns:a16="http://schemas.microsoft.com/office/drawing/2014/main" val="3077439626"/>
                    </a:ext>
                  </a:extLst>
                </a:gridCol>
              </a:tblGrid>
              <a:tr h="370840">
                <a:tc>
                  <a:txBody>
                    <a:bodyPr/>
                    <a:lstStyle/>
                    <a:p>
                      <a:r>
                        <a:rPr lang="en-US" dirty="0"/>
                        <a:t>EVU</a:t>
                      </a:r>
                    </a:p>
                  </a:txBody>
                  <a:tcPr>
                    <a:solidFill>
                      <a:srgbClr val="E7027E"/>
                    </a:solidFill>
                  </a:tcPr>
                </a:tc>
                <a:tc>
                  <a:txBody>
                    <a:bodyPr/>
                    <a:lstStyle/>
                    <a:p>
                      <a:r>
                        <a:rPr lang="en-US" dirty="0" err="1"/>
                        <a:t>Vergütung</a:t>
                      </a:r>
                      <a:r>
                        <a:rPr lang="en-US" dirty="0"/>
                        <a:t> [</a:t>
                      </a:r>
                      <a:r>
                        <a:rPr lang="en-US" dirty="0" err="1"/>
                        <a:t>ct</a:t>
                      </a:r>
                      <a:r>
                        <a:rPr lang="en-US" dirty="0"/>
                        <a:t>/kWh]</a:t>
                      </a:r>
                    </a:p>
                  </a:txBody>
                  <a:tcPr>
                    <a:solidFill>
                      <a:srgbClr val="E7027E"/>
                    </a:solidFill>
                  </a:tcPr>
                </a:tc>
                <a:tc>
                  <a:txBody>
                    <a:bodyPr/>
                    <a:lstStyle/>
                    <a:p>
                      <a:r>
                        <a:rPr lang="en-US" dirty="0"/>
                        <a:t>Info</a:t>
                      </a:r>
                    </a:p>
                  </a:txBody>
                  <a:tcPr>
                    <a:solidFill>
                      <a:srgbClr val="E7027E"/>
                    </a:solidFill>
                  </a:tcPr>
                </a:tc>
                <a:extLst>
                  <a:ext uri="{0D108BD9-81ED-4DB2-BD59-A6C34878D82A}">
                    <a16:rowId xmlns:a16="http://schemas.microsoft.com/office/drawing/2014/main" val="2975208674"/>
                  </a:ext>
                </a:extLst>
              </a:tr>
              <a:tr h="370840">
                <a:tc>
                  <a:txBody>
                    <a:bodyPr/>
                    <a:lstStyle/>
                    <a:p>
                      <a:r>
                        <a:rPr lang="en-US" dirty="0" err="1"/>
                        <a:t>eFriends</a:t>
                      </a:r>
                      <a:endParaRPr lang="en-US" dirty="0"/>
                    </a:p>
                  </a:txBody>
                  <a:tcPr/>
                </a:tc>
                <a:tc>
                  <a:txBody>
                    <a:bodyPr/>
                    <a:lstStyle/>
                    <a:p>
                      <a:r>
                        <a:rPr lang="en-US" dirty="0"/>
                        <a:t>9,4</a:t>
                      </a:r>
                    </a:p>
                  </a:txBody>
                  <a:tcPr/>
                </a:tc>
                <a:tc>
                  <a:txBody>
                    <a:bodyPr/>
                    <a:lstStyle/>
                    <a:p>
                      <a:r>
                        <a:rPr lang="en-US" dirty="0"/>
                        <a:t>1,6 Ct/kWh </a:t>
                      </a:r>
                      <a:r>
                        <a:rPr lang="en-US" dirty="0" err="1"/>
                        <a:t>gehen</a:t>
                      </a:r>
                      <a:r>
                        <a:rPr lang="en-US" dirty="0"/>
                        <a:t> an </a:t>
                      </a:r>
                      <a:r>
                        <a:rPr lang="en-US" dirty="0" err="1"/>
                        <a:t>eFriends</a:t>
                      </a:r>
                      <a:endParaRPr lang="en-US" dirty="0"/>
                    </a:p>
                  </a:txBody>
                  <a:tcPr/>
                </a:tc>
                <a:extLst>
                  <a:ext uri="{0D108BD9-81ED-4DB2-BD59-A6C34878D82A}">
                    <a16:rowId xmlns:a16="http://schemas.microsoft.com/office/drawing/2014/main" val="1702998057"/>
                  </a:ext>
                </a:extLst>
              </a:tr>
              <a:tr h="370840">
                <a:tc>
                  <a:txBody>
                    <a:bodyPr/>
                    <a:lstStyle/>
                    <a:p>
                      <a:r>
                        <a:rPr lang="en-US" dirty="0" err="1"/>
                        <a:t>Conversium</a:t>
                      </a:r>
                      <a:endParaRPr lang="en-US" dirty="0"/>
                    </a:p>
                  </a:txBody>
                  <a:tcPr/>
                </a:tc>
                <a:tc>
                  <a:txBody>
                    <a:bodyPr/>
                    <a:lstStyle/>
                    <a:p>
                      <a:r>
                        <a:rPr lang="en-US" dirty="0"/>
                        <a:t>5,758-8,758</a:t>
                      </a:r>
                    </a:p>
                  </a:txBody>
                  <a:tcPr/>
                </a:tc>
                <a:tc>
                  <a:txBody>
                    <a:bodyPr/>
                    <a:lstStyle/>
                    <a:p>
                      <a:r>
                        <a:rPr lang="en-US" dirty="0"/>
                        <a:t>Je </a:t>
                      </a:r>
                      <a:r>
                        <a:rPr lang="en-US" dirty="0" err="1"/>
                        <a:t>nach</a:t>
                      </a:r>
                      <a:r>
                        <a:rPr lang="en-US" dirty="0"/>
                        <a:t> </a:t>
                      </a:r>
                      <a:r>
                        <a:rPr lang="en-US" dirty="0" err="1"/>
                        <a:t>Größe</a:t>
                      </a:r>
                      <a:endParaRPr lang="en-US" dirty="0"/>
                    </a:p>
                  </a:txBody>
                  <a:tcPr/>
                </a:tc>
                <a:extLst>
                  <a:ext uri="{0D108BD9-81ED-4DB2-BD59-A6C34878D82A}">
                    <a16:rowId xmlns:a16="http://schemas.microsoft.com/office/drawing/2014/main" val="586940515"/>
                  </a:ext>
                </a:extLst>
              </a:tr>
              <a:tr h="370840">
                <a:tc>
                  <a:txBody>
                    <a:bodyPr/>
                    <a:lstStyle/>
                    <a:p>
                      <a:r>
                        <a:rPr lang="en-US" dirty="0" err="1"/>
                        <a:t>Grätzel</a:t>
                      </a:r>
                      <a:r>
                        <a:rPr lang="en-US" dirty="0"/>
                        <a:t> </a:t>
                      </a:r>
                      <a:r>
                        <a:rPr lang="en-US" dirty="0" err="1"/>
                        <a:t>Energie</a:t>
                      </a:r>
                      <a:endParaRPr lang="en-US" dirty="0"/>
                    </a:p>
                  </a:txBody>
                  <a:tcPr/>
                </a:tc>
                <a:tc>
                  <a:txBody>
                    <a:bodyPr/>
                    <a:lstStyle/>
                    <a:p>
                      <a:r>
                        <a:rPr lang="en-US" dirty="0"/>
                        <a:t>7,2</a:t>
                      </a:r>
                    </a:p>
                  </a:txBody>
                  <a:tcPr/>
                </a:tc>
                <a:tc>
                  <a:txBody>
                    <a:bodyPr/>
                    <a:lstStyle/>
                    <a:p>
                      <a:r>
                        <a:rPr lang="en-US" dirty="0" err="1"/>
                        <a:t>Quartalsweise</a:t>
                      </a:r>
                      <a:r>
                        <a:rPr lang="en-US" dirty="0"/>
                        <a:t> </a:t>
                      </a:r>
                      <a:r>
                        <a:rPr lang="en-US" dirty="0" err="1"/>
                        <a:t>Anpassung</a:t>
                      </a:r>
                      <a:endParaRPr lang="en-US" dirty="0"/>
                    </a:p>
                  </a:txBody>
                  <a:tcPr/>
                </a:tc>
                <a:extLst>
                  <a:ext uri="{0D108BD9-81ED-4DB2-BD59-A6C34878D82A}">
                    <a16:rowId xmlns:a16="http://schemas.microsoft.com/office/drawing/2014/main" val="1983540016"/>
                  </a:ext>
                </a:extLst>
              </a:tr>
            </a:tbl>
          </a:graphicData>
        </a:graphic>
      </p:graphicFrame>
      <p:sp>
        <p:nvSpPr>
          <p:cNvPr id="4" name="Textfeld 3">
            <a:extLst>
              <a:ext uri="{FF2B5EF4-FFF2-40B4-BE49-F238E27FC236}">
                <a16:creationId xmlns:a16="http://schemas.microsoft.com/office/drawing/2014/main" id="{C1308CCA-8B79-E54D-9E77-331F6CDB0E2D}"/>
              </a:ext>
            </a:extLst>
          </p:cNvPr>
          <p:cNvSpPr txBox="1"/>
          <p:nvPr/>
        </p:nvSpPr>
        <p:spPr>
          <a:xfrm>
            <a:off x="1932708" y="3506002"/>
            <a:ext cx="8326582" cy="707886"/>
          </a:xfrm>
          <a:prstGeom prst="rect">
            <a:avLst/>
          </a:prstGeom>
          <a:noFill/>
        </p:spPr>
        <p:txBody>
          <a:bodyPr wrap="square" rtlCol="0">
            <a:spAutoFit/>
          </a:bodyPr>
          <a:lstStyle/>
          <a:p>
            <a:r>
              <a:rPr lang="en-US" sz="2000" dirty="0"/>
              <a:t>Die </a:t>
            </a:r>
            <a:r>
              <a:rPr lang="en-US" sz="2000" dirty="0" err="1"/>
              <a:t>Zahlen</a:t>
            </a:r>
            <a:r>
              <a:rPr lang="en-US" sz="2000" dirty="0"/>
              <a:t> </a:t>
            </a:r>
            <a:r>
              <a:rPr lang="en-US" sz="2000" dirty="0" err="1"/>
              <a:t>ändern</a:t>
            </a:r>
            <a:r>
              <a:rPr lang="en-US" sz="2000" dirty="0"/>
              <a:t> </a:t>
            </a:r>
            <a:r>
              <a:rPr lang="en-US" sz="2000" dirty="0" err="1"/>
              <a:t>sich</a:t>
            </a:r>
            <a:r>
              <a:rPr lang="en-US" sz="2000" dirty="0"/>
              <a:t> </a:t>
            </a:r>
            <a:r>
              <a:rPr lang="en-US" sz="2000" dirty="0" err="1"/>
              <a:t>ständig</a:t>
            </a:r>
            <a:r>
              <a:rPr lang="en-US" sz="2000" dirty="0"/>
              <a:t>, </a:t>
            </a:r>
            <a:r>
              <a:rPr lang="en-US" sz="2000" dirty="0" err="1"/>
              <a:t>recherchieren</a:t>
            </a:r>
            <a:r>
              <a:rPr lang="en-US" sz="2000" dirty="0"/>
              <a:t> Sie </a:t>
            </a:r>
            <a:r>
              <a:rPr lang="en-US" sz="2000" dirty="0" err="1"/>
              <a:t>daher</a:t>
            </a:r>
            <a:r>
              <a:rPr lang="en-US" sz="2000" dirty="0"/>
              <a:t> </a:t>
            </a:r>
            <a:r>
              <a:rPr lang="en-US" sz="2000" dirty="0" err="1"/>
              <a:t>immer</a:t>
            </a:r>
            <a:r>
              <a:rPr lang="en-US" sz="2000" dirty="0"/>
              <a:t> </a:t>
            </a:r>
            <a:r>
              <a:rPr lang="en-US" sz="2000" dirty="0" err="1"/>
              <a:t>nochmal</a:t>
            </a:r>
            <a:r>
              <a:rPr lang="en-US" sz="2000" dirty="0"/>
              <a:t> </a:t>
            </a:r>
            <a:r>
              <a:rPr lang="en-US" sz="2000" dirty="0" err="1"/>
              <a:t>selbst</a:t>
            </a:r>
            <a:r>
              <a:rPr lang="en-US" sz="2000" dirty="0"/>
              <a:t>!</a:t>
            </a:r>
          </a:p>
        </p:txBody>
      </p:sp>
      <p:pic>
        <p:nvPicPr>
          <p:cNvPr id="7" name="Grafik 6" descr="Ausrufezeichen mit einfarbiger Füllung">
            <a:extLst>
              <a:ext uri="{FF2B5EF4-FFF2-40B4-BE49-F238E27FC236}">
                <a16:creationId xmlns:a16="http://schemas.microsoft.com/office/drawing/2014/main" id="{D6CEB6EA-9632-B146-ED6B-8FFE7AF557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3964" y="3612196"/>
            <a:ext cx="572654" cy="572654"/>
          </a:xfrm>
          <a:prstGeom prst="rect">
            <a:avLst/>
          </a:prstGeom>
        </p:spPr>
      </p:pic>
      <p:sp>
        <p:nvSpPr>
          <p:cNvPr id="8" name="Textfeld 7">
            <a:extLst>
              <a:ext uri="{FF2B5EF4-FFF2-40B4-BE49-F238E27FC236}">
                <a16:creationId xmlns:a16="http://schemas.microsoft.com/office/drawing/2014/main" id="{AE8AD5E3-F9F1-A67B-C148-0F402E987213}"/>
              </a:ext>
            </a:extLst>
          </p:cNvPr>
          <p:cNvSpPr txBox="1"/>
          <p:nvPr/>
        </p:nvSpPr>
        <p:spPr>
          <a:xfrm>
            <a:off x="419100" y="5108668"/>
            <a:ext cx="10553700" cy="1200329"/>
          </a:xfrm>
          <a:prstGeom prst="rect">
            <a:avLst/>
          </a:prstGeom>
          <a:noFill/>
        </p:spPr>
        <p:txBody>
          <a:bodyPr wrap="square" rtlCol="0">
            <a:spAutoFit/>
          </a:bodyPr>
          <a:lstStyle/>
          <a:p>
            <a:r>
              <a:rPr lang="en-US" dirty="0" err="1"/>
              <a:t>Nützliche</a:t>
            </a:r>
            <a:r>
              <a:rPr lang="en-US" dirty="0"/>
              <a:t> Links: </a:t>
            </a:r>
          </a:p>
          <a:p>
            <a:r>
              <a:rPr lang="en-US" dirty="0">
                <a:hlinkClick r:id="rId4"/>
              </a:rPr>
              <a:t>https://app.energiedigital.at/projects</a:t>
            </a:r>
            <a:endParaRPr lang="en-US" dirty="0"/>
          </a:p>
          <a:p>
            <a:r>
              <a:rPr lang="en-US">
                <a:hlinkClick r:id="rId5"/>
              </a:rPr>
              <a:t>https://energiegemeinschaften.gv.at/landkarte/</a:t>
            </a:r>
            <a:endParaRPr lang="en-US"/>
          </a:p>
          <a:p>
            <a:endParaRPr lang="en-US" dirty="0"/>
          </a:p>
        </p:txBody>
      </p:sp>
    </p:spTree>
    <p:extLst>
      <p:ext uri="{BB962C8B-B14F-4D97-AF65-F5344CB8AC3E}">
        <p14:creationId xmlns:p14="http://schemas.microsoft.com/office/powerpoint/2010/main" val="3523327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82D67-53B0-4B43-B31A-B5AFDB440762}"/>
              </a:ext>
            </a:extLst>
          </p:cNvPr>
          <p:cNvSpPr>
            <a:spLocks noGrp="1"/>
          </p:cNvSpPr>
          <p:nvPr>
            <p:ph type="title"/>
          </p:nvPr>
        </p:nvSpPr>
        <p:spPr>
          <a:xfrm>
            <a:off x="868679" y="405575"/>
            <a:ext cx="10771767" cy="1371600"/>
          </a:xfrm>
        </p:spPr>
        <p:txBody>
          <a:bodyPr vert="horz" lIns="91440" tIns="45720" rIns="91440" bIns="45720" rtlCol="0" anchor="ctr">
            <a:normAutofit/>
          </a:bodyPr>
          <a:lstStyle/>
          <a:p>
            <a:r>
              <a:rPr lang="en-US" sz="4000" dirty="0">
                <a:highlight>
                  <a:srgbClr val="E7027E"/>
                </a:highlight>
              </a:rPr>
              <a:t>Das </a:t>
            </a:r>
            <a:r>
              <a:rPr lang="en-US" sz="4000" dirty="0" err="1">
                <a:highlight>
                  <a:srgbClr val="E7027E"/>
                </a:highlight>
              </a:rPr>
              <a:t>sind</a:t>
            </a:r>
            <a:r>
              <a:rPr lang="en-US" sz="4000" dirty="0">
                <a:highlight>
                  <a:srgbClr val="E7027E"/>
                </a:highlight>
              </a:rPr>
              <a:t> die </a:t>
            </a:r>
            <a:r>
              <a:rPr lang="en-US" sz="4000" dirty="0" err="1">
                <a:highlight>
                  <a:srgbClr val="E7027E"/>
                </a:highlight>
              </a:rPr>
              <a:t>derzeitigen</a:t>
            </a:r>
            <a:r>
              <a:rPr lang="en-US" sz="4000" dirty="0">
                <a:highlight>
                  <a:srgbClr val="E7027E"/>
                </a:highlight>
              </a:rPr>
              <a:t> Headlines </a:t>
            </a:r>
          </a:p>
        </p:txBody>
      </p:sp>
      <p:pic>
        <p:nvPicPr>
          <p:cNvPr id="4" name="Grafik 3" descr="Ein Bild, das Text, Zeitung, Informationen, draußen enthält.&#10;&#10;Automatisch generierte Beschreibung">
            <a:extLst>
              <a:ext uri="{FF2B5EF4-FFF2-40B4-BE49-F238E27FC236}">
                <a16:creationId xmlns:a16="http://schemas.microsoft.com/office/drawing/2014/main" id="{3A64C24E-6B69-5EA3-C8B5-D3613B532BB9}"/>
              </a:ext>
            </a:extLst>
          </p:cNvPr>
          <p:cNvPicPr>
            <a:picLocks noChangeAspect="1"/>
          </p:cNvPicPr>
          <p:nvPr/>
        </p:nvPicPr>
        <p:blipFill>
          <a:blip r:embed="rId2"/>
          <a:stretch>
            <a:fillRect/>
          </a:stretch>
        </p:blipFill>
        <p:spPr>
          <a:xfrm>
            <a:off x="158562" y="2241633"/>
            <a:ext cx="6096000" cy="2667000"/>
          </a:xfrm>
          <a:prstGeom prst="rect">
            <a:avLst/>
          </a:prstGeom>
        </p:spPr>
      </p:pic>
      <p:pic>
        <p:nvPicPr>
          <p:cNvPr id="7" name="Grafik 6" descr="Ein Bild, das Text, Zeitung, Poster, Informationen enthält.&#10;&#10;Automatisch generierte Beschreibung">
            <a:extLst>
              <a:ext uri="{FF2B5EF4-FFF2-40B4-BE49-F238E27FC236}">
                <a16:creationId xmlns:a16="http://schemas.microsoft.com/office/drawing/2014/main" id="{F7CF2AF4-8D8A-3B19-2392-033F7D58330D}"/>
              </a:ext>
            </a:extLst>
          </p:cNvPr>
          <p:cNvPicPr>
            <a:picLocks noChangeAspect="1"/>
          </p:cNvPicPr>
          <p:nvPr/>
        </p:nvPicPr>
        <p:blipFill>
          <a:blip r:embed="rId3"/>
          <a:stretch>
            <a:fillRect/>
          </a:stretch>
        </p:blipFill>
        <p:spPr>
          <a:xfrm>
            <a:off x="6587704" y="4710545"/>
            <a:ext cx="5036759" cy="1741879"/>
          </a:xfrm>
          <a:prstGeom prst="rect">
            <a:avLst/>
          </a:prstGeom>
        </p:spPr>
      </p:pic>
      <p:pic>
        <p:nvPicPr>
          <p:cNvPr id="10" name="Grafik 9" descr="Ein Bild, das Text, Mast, Turm, Zeitung enthält.&#10;&#10;Automatisch generierte Beschreibung">
            <a:extLst>
              <a:ext uri="{FF2B5EF4-FFF2-40B4-BE49-F238E27FC236}">
                <a16:creationId xmlns:a16="http://schemas.microsoft.com/office/drawing/2014/main" id="{4EE27842-C4D4-0185-5951-57F906BFB134}"/>
              </a:ext>
            </a:extLst>
          </p:cNvPr>
          <p:cNvPicPr>
            <a:picLocks noChangeAspect="1"/>
          </p:cNvPicPr>
          <p:nvPr/>
        </p:nvPicPr>
        <p:blipFill>
          <a:blip r:embed="rId4"/>
          <a:stretch>
            <a:fillRect/>
          </a:stretch>
        </p:blipFill>
        <p:spPr>
          <a:xfrm>
            <a:off x="6589700" y="1572203"/>
            <a:ext cx="5050746" cy="2777910"/>
          </a:xfrm>
          <a:prstGeom prst="rect">
            <a:avLst/>
          </a:prstGeom>
        </p:spPr>
      </p:pic>
    </p:spTree>
    <p:extLst>
      <p:ext uri="{BB962C8B-B14F-4D97-AF65-F5344CB8AC3E}">
        <p14:creationId xmlns:p14="http://schemas.microsoft.com/office/powerpoint/2010/main" val="247162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75541" y="771678"/>
            <a:ext cx="10262869" cy="1446550"/>
          </a:xfrm>
          <a:prstGeom prst="rect">
            <a:avLst/>
          </a:prstGeom>
          <a:noFill/>
        </p:spPr>
        <p:txBody>
          <a:bodyPr wrap="square" rtlCol="0">
            <a:spAutoFit/>
          </a:bodyPr>
          <a:lstStyle/>
          <a:p>
            <a:r>
              <a:rPr lang="de-AT" sz="4400" dirty="0">
                <a:solidFill>
                  <a:srgbClr val="E6007F"/>
                </a:solidFill>
                <a:latin typeface="Titillium" charset="0"/>
                <a:ea typeface="Titillium" charset="0"/>
                <a:cs typeface="Titillium" charset="0"/>
              </a:rPr>
              <a:t>WICHTIG: Nur </a:t>
            </a:r>
            <a:r>
              <a:rPr lang="de-AT" sz="4400" u="sng" dirty="0">
                <a:solidFill>
                  <a:srgbClr val="E6007F"/>
                </a:solidFill>
                <a:latin typeface="Titillium" charset="0"/>
                <a:ea typeface="Titillium" charset="0"/>
                <a:cs typeface="Titillium" charset="0"/>
              </a:rPr>
              <a:t>IHR</a:t>
            </a:r>
            <a:r>
              <a:rPr lang="de-AT" sz="4400" dirty="0">
                <a:solidFill>
                  <a:srgbClr val="E6007F"/>
                </a:solidFill>
                <a:latin typeface="Titillium" charset="0"/>
                <a:ea typeface="Titillium" charset="0"/>
                <a:cs typeface="Titillium" charset="0"/>
              </a:rPr>
              <a:t> Strompreis bestimmt </a:t>
            </a:r>
          </a:p>
          <a:p>
            <a:r>
              <a:rPr lang="de-AT" sz="4400" dirty="0">
                <a:solidFill>
                  <a:srgbClr val="E6007F"/>
                </a:solidFill>
                <a:latin typeface="Titillium" charset="0"/>
                <a:ea typeface="Titillium" charset="0"/>
                <a:cs typeface="Titillium" charset="0"/>
              </a:rPr>
              <a:t>Amortisationszeit</a:t>
            </a:r>
          </a:p>
        </p:txBody>
      </p:sp>
      <p:pic>
        <p:nvPicPr>
          <p:cNvPr id="2" name="Bild 1"/>
          <p:cNvPicPr>
            <a:picLocks noChangeAspect="1"/>
          </p:cNvPicPr>
          <p:nvPr/>
        </p:nvPicPr>
        <p:blipFill>
          <a:blip r:embed="rId2"/>
          <a:stretch>
            <a:fillRect/>
          </a:stretch>
        </p:blipFill>
        <p:spPr>
          <a:xfrm>
            <a:off x="975541" y="2329677"/>
            <a:ext cx="10036629" cy="2310096"/>
          </a:xfrm>
          <a:prstGeom prst="rect">
            <a:avLst/>
          </a:prstGeom>
        </p:spPr>
      </p:pic>
    </p:spTree>
    <p:extLst>
      <p:ext uri="{BB962C8B-B14F-4D97-AF65-F5344CB8AC3E}">
        <p14:creationId xmlns:p14="http://schemas.microsoft.com/office/powerpoint/2010/main" val="184728376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4">
            <a:extLst>
              <a:ext uri="{FF2B5EF4-FFF2-40B4-BE49-F238E27FC236}">
                <a16:creationId xmlns:a16="http://schemas.microsoft.com/office/drawing/2014/main" id="{77B23AAF-AB96-F7B1-DD1A-CA0313B4D84D}"/>
              </a:ext>
            </a:extLst>
          </p:cNvPr>
          <p:cNvSpPr txBox="1">
            <a:spLocks noGrp="1"/>
          </p:cNvSpPr>
          <p:nvPr>
            <p:ph type="title"/>
          </p:nvPr>
        </p:nvSpPr>
        <p:spPr>
          <a:xfrm>
            <a:off x="1832922" y="62342"/>
            <a:ext cx="10213303"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Derzeitige Strompreise </a:t>
            </a:r>
            <a:r>
              <a:rPr lang="de-DE" sz="2000" dirty="0">
                <a:solidFill>
                  <a:srgbClr val="E6007F"/>
                </a:solidFill>
                <a:latin typeface="Titillium" charset="0"/>
                <a:ea typeface="Titillium" charset="0"/>
                <a:cs typeface="Titillium" charset="0"/>
              </a:rPr>
              <a:t>(variabel günstiger)</a:t>
            </a:r>
            <a:endParaRPr lang="de-DE" sz="6000" dirty="0">
              <a:solidFill>
                <a:srgbClr val="E6007F"/>
              </a:solidFill>
              <a:latin typeface="Titillium" charset="0"/>
              <a:ea typeface="Titillium" charset="0"/>
              <a:cs typeface="Titillium" charset="0"/>
            </a:endParaRPr>
          </a:p>
        </p:txBody>
      </p:sp>
      <p:pic>
        <p:nvPicPr>
          <p:cNvPr id="3" name="Grafik 2" descr="Ein Bild, das Text, Screenshot, Schrift, Zahl enthält.&#10;&#10;Automatisch generierte Beschreibung">
            <a:extLst>
              <a:ext uri="{FF2B5EF4-FFF2-40B4-BE49-F238E27FC236}">
                <a16:creationId xmlns:a16="http://schemas.microsoft.com/office/drawing/2014/main" id="{F4277DF8-6C77-E403-3B02-187B4EE11E94}"/>
              </a:ext>
            </a:extLst>
          </p:cNvPr>
          <p:cNvPicPr>
            <a:picLocks noChangeAspect="1"/>
          </p:cNvPicPr>
          <p:nvPr/>
        </p:nvPicPr>
        <p:blipFill>
          <a:blip r:embed="rId2"/>
          <a:stretch>
            <a:fillRect/>
          </a:stretch>
        </p:blipFill>
        <p:spPr>
          <a:xfrm>
            <a:off x="734291" y="1406236"/>
            <a:ext cx="5202382" cy="5202382"/>
          </a:xfrm>
          <a:prstGeom prst="rect">
            <a:avLst/>
          </a:prstGeom>
        </p:spPr>
      </p:pic>
      <p:pic>
        <p:nvPicPr>
          <p:cNvPr id="5" name="Grafik 4" descr="Ein Bild, das Text, Screenshot, Schrift, Zahl enthält.&#10;&#10;Automatisch generierte Beschreibung">
            <a:extLst>
              <a:ext uri="{FF2B5EF4-FFF2-40B4-BE49-F238E27FC236}">
                <a16:creationId xmlns:a16="http://schemas.microsoft.com/office/drawing/2014/main" id="{5F33F18E-E294-3FFB-5CE1-BC731F3C71CB}"/>
              </a:ext>
            </a:extLst>
          </p:cNvPr>
          <p:cNvPicPr>
            <a:picLocks noChangeAspect="1"/>
          </p:cNvPicPr>
          <p:nvPr/>
        </p:nvPicPr>
        <p:blipFill>
          <a:blip r:embed="rId3"/>
          <a:stretch>
            <a:fillRect/>
          </a:stretch>
        </p:blipFill>
        <p:spPr>
          <a:xfrm>
            <a:off x="6677883" y="1489360"/>
            <a:ext cx="4973790" cy="4973790"/>
          </a:xfrm>
          <a:prstGeom prst="rect">
            <a:avLst/>
          </a:prstGeom>
        </p:spPr>
      </p:pic>
    </p:spTree>
    <p:extLst>
      <p:ext uri="{BB962C8B-B14F-4D97-AF65-F5344CB8AC3E}">
        <p14:creationId xmlns:p14="http://schemas.microsoft.com/office/powerpoint/2010/main" val="190078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7" y="2064906"/>
            <a:ext cx="10101625" cy="3416320"/>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Die Glaskugel EEX und Ihre Verhandlungswaffe bei </a:t>
            </a:r>
            <a:r>
              <a:rPr lang="de-DE" sz="7200" dirty="0" err="1">
                <a:solidFill>
                  <a:srgbClr val="E6007F"/>
                </a:solidFill>
                <a:latin typeface="Titillium" charset="0"/>
                <a:ea typeface="Titillium" charset="0"/>
                <a:cs typeface="Titillium" charset="0"/>
              </a:rPr>
              <a:t>EVU‘s</a:t>
            </a:r>
            <a:r>
              <a:rPr lang="de-DE" sz="7200" dirty="0">
                <a:solidFill>
                  <a:srgbClr val="E6007F"/>
                </a:solidFill>
                <a:latin typeface="Titillium" charset="0"/>
                <a:ea typeface="Titillium" charset="0"/>
                <a:cs typeface="Titillium" charset="0"/>
              </a:rPr>
              <a:t> </a:t>
            </a:r>
          </a:p>
        </p:txBody>
      </p:sp>
    </p:spTree>
    <p:extLst>
      <p:ext uri="{BB962C8B-B14F-4D97-AF65-F5344CB8AC3E}">
        <p14:creationId xmlns:p14="http://schemas.microsoft.com/office/powerpoint/2010/main" val="36201342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txBox="1">
            <a:spLocks noGrp="1"/>
          </p:cNvSpPr>
          <p:nvPr>
            <p:ph type="title"/>
          </p:nvPr>
        </p:nvSpPr>
        <p:spPr>
          <a:xfrm>
            <a:off x="1028700" y="1967266"/>
            <a:ext cx="2628900" cy="2547257"/>
          </a:xfrm>
          <a:prstGeom prst="rect">
            <a:avLst/>
          </a:prstGeo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Futures– Stand Nov. 2023</a:t>
            </a:r>
            <a:br>
              <a:rPr lang="en-US" sz="3300" kern="1200" dirty="0">
                <a:solidFill>
                  <a:srgbClr val="FFFFFF"/>
                </a:solidFill>
                <a:latin typeface="+mj-lt"/>
                <a:ea typeface="+mj-ea"/>
                <a:cs typeface="+mj-cs"/>
              </a:rPr>
            </a:br>
            <a:r>
              <a:rPr lang="en-US" sz="2400" kern="1200" dirty="0">
                <a:solidFill>
                  <a:srgbClr val="FFFFFF"/>
                </a:solidFill>
                <a:latin typeface="+mj-lt"/>
                <a:ea typeface="+mj-ea"/>
                <a:cs typeface="+mj-cs"/>
              </a:rPr>
              <a:t>15-18 </a:t>
            </a:r>
            <a:r>
              <a:rPr lang="en-US" sz="2400" kern="1200" dirty="0" err="1">
                <a:solidFill>
                  <a:srgbClr val="FFFFFF"/>
                </a:solidFill>
                <a:latin typeface="+mj-lt"/>
                <a:ea typeface="+mj-ea"/>
                <a:cs typeface="+mj-cs"/>
              </a:rPr>
              <a:t>ct</a:t>
            </a:r>
            <a:r>
              <a:rPr lang="en-US" sz="2400" kern="1200" dirty="0">
                <a:solidFill>
                  <a:srgbClr val="FFFFFF"/>
                </a:solidFill>
                <a:latin typeface="+mj-lt"/>
                <a:ea typeface="+mj-ea"/>
                <a:cs typeface="+mj-cs"/>
              </a:rPr>
              <a:t>/kWh </a:t>
            </a:r>
            <a:r>
              <a:rPr lang="en-US" sz="2400" kern="1200" dirty="0" err="1">
                <a:solidFill>
                  <a:srgbClr val="FFFFFF"/>
                </a:solidFill>
                <a:latin typeface="+mj-lt"/>
                <a:ea typeface="+mj-ea"/>
                <a:cs typeface="+mj-cs"/>
              </a:rPr>
              <a:t>im</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Einkauf</a:t>
            </a:r>
            <a:r>
              <a:rPr lang="en-US" sz="2400" kern="1200" dirty="0">
                <a:solidFill>
                  <a:srgbClr val="FFFFFF"/>
                </a:solidFill>
                <a:latin typeface="+mj-lt"/>
                <a:ea typeface="+mj-ea"/>
                <a:cs typeface="+mj-cs"/>
              </a:rPr>
              <a:t> 2025</a:t>
            </a:r>
            <a:endParaRPr lang="en-US" sz="3300" kern="1200" dirty="0">
              <a:solidFill>
                <a:srgbClr val="FFFFFF"/>
              </a:solidFill>
              <a:latin typeface="+mj-lt"/>
              <a:ea typeface="+mj-ea"/>
              <a:cs typeface="+mj-cs"/>
            </a:endParaRPr>
          </a:p>
        </p:txBody>
      </p:sp>
      <p:pic>
        <p:nvPicPr>
          <p:cNvPr id="2" name="Grafik 1">
            <a:extLst>
              <a:ext uri="{FF2B5EF4-FFF2-40B4-BE49-F238E27FC236}">
                <a16:creationId xmlns:a16="http://schemas.microsoft.com/office/drawing/2014/main" id="{E0585AD9-84EA-B723-1E03-01048F0B8E57}"/>
              </a:ext>
            </a:extLst>
          </p:cNvPr>
          <p:cNvPicPr>
            <a:picLocks noChangeAspect="1"/>
          </p:cNvPicPr>
          <p:nvPr/>
        </p:nvPicPr>
        <p:blipFill>
          <a:blip r:embed="rId2"/>
          <a:stretch>
            <a:fillRect/>
          </a:stretch>
        </p:blipFill>
        <p:spPr>
          <a:xfrm>
            <a:off x="4777316" y="1741137"/>
            <a:ext cx="6780700" cy="3373397"/>
          </a:xfrm>
          <a:prstGeom prst="rect">
            <a:avLst/>
          </a:prstGeom>
        </p:spPr>
      </p:pic>
    </p:spTree>
    <p:extLst>
      <p:ext uri="{BB962C8B-B14F-4D97-AF65-F5344CB8AC3E}">
        <p14:creationId xmlns:p14="http://schemas.microsoft.com/office/powerpoint/2010/main" val="2753818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txBox="1">
            <a:spLocks noGrp="1"/>
          </p:cNvSpPr>
          <p:nvPr>
            <p:ph type="title"/>
          </p:nvPr>
        </p:nvSpPr>
        <p:spPr>
          <a:xfrm>
            <a:off x="1028700" y="1967266"/>
            <a:ext cx="2628900" cy="2547257"/>
          </a:xfrm>
          <a:prstGeom prst="rect">
            <a:avLst/>
          </a:prstGeo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Futures Stand April 2024 </a:t>
            </a:r>
          </a:p>
        </p:txBody>
      </p:sp>
      <p:pic>
        <p:nvPicPr>
          <p:cNvPr id="3" name="Grafik 2">
            <a:extLst>
              <a:ext uri="{FF2B5EF4-FFF2-40B4-BE49-F238E27FC236}">
                <a16:creationId xmlns:a16="http://schemas.microsoft.com/office/drawing/2014/main" id="{749F1FC7-12FE-9F94-FD71-BFA97D7AA865}"/>
              </a:ext>
            </a:extLst>
          </p:cNvPr>
          <p:cNvPicPr>
            <a:picLocks noChangeAspect="1"/>
          </p:cNvPicPr>
          <p:nvPr/>
        </p:nvPicPr>
        <p:blipFill>
          <a:blip r:embed="rId2"/>
          <a:stretch>
            <a:fillRect/>
          </a:stretch>
        </p:blipFill>
        <p:spPr>
          <a:xfrm>
            <a:off x="4777316" y="1486860"/>
            <a:ext cx="6780700" cy="3881950"/>
          </a:xfrm>
          <a:prstGeom prst="rect">
            <a:avLst/>
          </a:prstGeom>
        </p:spPr>
      </p:pic>
    </p:spTree>
    <p:extLst>
      <p:ext uri="{BB962C8B-B14F-4D97-AF65-F5344CB8AC3E}">
        <p14:creationId xmlns:p14="http://schemas.microsoft.com/office/powerpoint/2010/main" val="3665339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txBox="1">
            <a:spLocks noGrp="1"/>
          </p:cNvSpPr>
          <p:nvPr>
            <p:ph type="title"/>
          </p:nvPr>
        </p:nvSpPr>
        <p:spPr>
          <a:xfrm>
            <a:off x="1028700" y="1967266"/>
            <a:ext cx="2628900" cy="2547257"/>
          </a:xfrm>
          <a:prstGeom prst="rect">
            <a:avLst/>
          </a:prstGeo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Futures Stand </a:t>
            </a:r>
            <a:r>
              <a:rPr lang="en-US" sz="3300" dirty="0" err="1">
                <a:solidFill>
                  <a:srgbClr val="FFFFFF"/>
                </a:solidFill>
              </a:rPr>
              <a:t>Juni</a:t>
            </a:r>
            <a:r>
              <a:rPr lang="en-US" sz="3300" dirty="0">
                <a:solidFill>
                  <a:srgbClr val="FFFFFF"/>
                </a:solidFill>
              </a:rPr>
              <a:t> 2024</a:t>
            </a:r>
            <a:br>
              <a:rPr lang="en-US" sz="3300" dirty="0">
                <a:solidFill>
                  <a:srgbClr val="FFFFFF"/>
                </a:solidFill>
              </a:rPr>
            </a:br>
            <a:r>
              <a:rPr lang="en-US" sz="1800" dirty="0">
                <a:solidFill>
                  <a:srgbClr val="FFFFFF"/>
                </a:solidFill>
              </a:rPr>
              <a:t>9-10 </a:t>
            </a:r>
            <a:r>
              <a:rPr lang="en-US" sz="1800" dirty="0" err="1">
                <a:solidFill>
                  <a:srgbClr val="FFFFFF"/>
                </a:solidFill>
              </a:rPr>
              <a:t>ct</a:t>
            </a:r>
            <a:r>
              <a:rPr lang="en-US" sz="1800" dirty="0">
                <a:solidFill>
                  <a:srgbClr val="FFFFFF"/>
                </a:solidFill>
              </a:rPr>
              <a:t>/kWh </a:t>
            </a:r>
            <a:r>
              <a:rPr lang="en-US" sz="1800" dirty="0" err="1">
                <a:solidFill>
                  <a:srgbClr val="FFFFFF"/>
                </a:solidFill>
              </a:rPr>
              <a:t>im</a:t>
            </a:r>
            <a:r>
              <a:rPr lang="en-US" sz="1800" dirty="0">
                <a:solidFill>
                  <a:srgbClr val="FFFFFF"/>
                </a:solidFill>
              </a:rPr>
              <a:t> </a:t>
            </a:r>
            <a:r>
              <a:rPr lang="en-US" sz="1800" dirty="0" err="1">
                <a:solidFill>
                  <a:srgbClr val="FFFFFF"/>
                </a:solidFill>
              </a:rPr>
              <a:t>Einkauf</a:t>
            </a:r>
            <a:r>
              <a:rPr lang="en-US" sz="1800" dirty="0">
                <a:solidFill>
                  <a:srgbClr val="FFFFFF"/>
                </a:solidFill>
              </a:rPr>
              <a:t> 2025</a:t>
            </a:r>
            <a:endParaRPr lang="en-US" sz="3300" kern="1200" dirty="0">
              <a:solidFill>
                <a:srgbClr val="FFFFFF"/>
              </a:solidFill>
              <a:latin typeface="+mj-lt"/>
              <a:ea typeface="+mj-ea"/>
              <a:cs typeface="+mj-cs"/>
            </a:endParaRPr>
          </a:p>
        </p:txBody>
      </p:sp>
      <p:pic>
        <p:nvPicPr>
          <p:cNvPr id="2" name="Grafik 1">
            <a:extLst>
              <a:ext uri="{FF2B5EF4-FFF2-40B4-BE49-F238E27FC236}">
                <a16:creationId xmlns:a16="http://schemas.microsoft.com/office/drawing/2014/main" id="{86FE5108-BE8D-C190-6C11-AF33E10E4FD3}"/>
              </a:ext>
            </a:extLst>
          </p:cNvPr>
          <p:cNvPicPr>
            <a:picLocks noChangeAspect="1"/>
          </p:cNvPicPr>
          <p:nvPr/>
        </p:nvPicPr>
        <p:blipFill>
          <a:blip r:embed="rId2"/>
          <a:stretch>
            <a:fillRect/>
          </a:stretch>
        </p:blipFill>
        <p:spPr>
          <a:xfrm>
            <a:off x="4216526" y="1574019"/>
            <a:ext cx="7772400" cy="3661495"/>
          </a:xfrm>
          <a:prstGeom prst="rect">
            <a:avLst/>
          </a:prstGeom>
        </p:spPr>
      </p:pic>
    </p:spTree>
    <p:extLst>
      <p:ext uri="{BB962C8B-B14F-4D97-AF65-F5344CB8AC3E}">
        <p14:creationId xmlns:p14="http://schemas.microsoft.com/office/powerpoint/2010/main" val="385889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txBox="1">
            <a:spLocks noGrp="1"/>
          </p:cNvSpPr>
          <p:nvPr>
            <p:ph type="title"/>
          </p:nvPr>
        </p:nvSpPr>
        <p:spPr>
          <a:xfrm>
            <a:off x="1028700" y="1967266"/>
            <a:ext cx="2628900" cy="2547257"/>
          </a:xfrm>
          <a:prstGeom prst="rect">
            <a:avLst/>
          </a:prstGeo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Futures Stand August</a:t>
            </a:r>
            <a:r>
              <a:rPr lang="en-US" sz="3300" dirty="0">
                <a:solidFill>
                  <a:srgbClr val="FFFFFF"/>
                </a:solidFill>
              </a:rPr>
              <a:t> 2024</a:t>
            </a:r>
            <a:br>
              <a:rPr lang="en-US" sz="3300" dirty="0">
                <a:solidFill>
                  <a:srgbClr val="FFFFFF"/>
                </a:solidFill>
              </a:rPr>
            </a:br>
            <a:r>
              <a:rPr lang="en-US" sz="1800" dirty="0">
                <a:solidFill>
                  <a:srgbClr val="FFFFFF"/>
                </a:solidFill>
              </a:rPr>
              <a:t>9-10 </a:t>
            </a:r>
            <a:r>
              <a:rPr lang="en-US" sz="1800" dirty="0" err="1">
                <a:solidFill>
                  <a:srgbClr val="FFFFFF"/>
                </a:solidFill>
              </a:rPr>
              <a:t>ct</a:t>
            </a:r>
            <a:r>
              <a:rPr lang="en-US" sz="1800" dirty="0">
                <a:solidFill>
                  <a:srgbClr val="FFFFFF"/>
                </a:solidFill>
              </a:rPr>
              <a:t>/kWh </a:t>
            </a:r>
            <a:r>
              <a:rPr lang="en-US" sz="1800" dirty="0" err="1">
                <a:solidFill>
                  <a:srgbClr val="FFFFFF"/>
                </a:solidFill>
              </a:rPr>
              <a:t>im</a:t>
            </a:r>
            <a:r>
              <a:rPr lang="en-US" sz="1800" dirty="0">
                <a:solidFill>
                  <a:srgbClr val="FFFFFF"/>
                </a:solidFill>
              </a:rPr>
              <a:t> </a:t>
            </a:r>
            <a:r>
              <a:rPr lang="en-US" sz="1800" dirty="0" err="1">
                <a:solidFill>
                  <a:srgbClr val="FFFFFF"/>
                </a:solidFill>
              </a:rPr>
              <a:t>Einkauf</a:t>
            </a:r>
            <a:r>
              <a:rPr lang="en-US" sz="1800" dirty="0">
                <a:solidFill>
                  <a:srgbClr val="FFFFFF"/>
                </a:solidFill>
              </a:rPr>
              <a:t> 2025</a:t>
            </a:r>
            <a:endParaRPr lang="en-US" sz="3300" kern="1200" dirty="0">
              <a:solidFill>
                <a:srgbClr val="FFFFFF"/>
              </a:solidFill>
              <a:latin typeface="+mj-lt"/>
              <a:ea typeface="+mj-ea"/>
              <a:cs typeface="+mj-cs"/>
            </a:endParaRPr>
          </a:p>
        </p:txBody>
      </p:sp>
      <p:pic>
        <p:nvPicPr>
          <p:cNvPr id="3" name="Grafik 2">
            <a:extLst>
              <a:ext uri="{FF2B5EF4-FFF2-40B4-BE49-F238E27FC236}">
                <a16:creationId xmlns:a16="http://schemas.microsoft.com/office/drawing/2014/main" id="{DC68AC0D-BA7F-0B60-CDBA-B65088319357}"/>
              </a:ext>
            </a:extLst>
          </p:cNvPr>
          <p:cNvPicPr>
            <a:picLocks noChangeAspect="1"/>
          </p:cNvPicPr>
          <p:nvPr/>
        </p:nvPicPr>
        <p:blipFill>
          <a:blip r:embed="rId2"/>
          <a:stretch>
            <a:fillRect/>
          </a:stretch>
        </p:blipFill>
        <p:spPr>
          <a:xfrm>
            <a:off x="4089276" y="1443807"/>
            <a:ext cx="7772400" cy="3594173"/>
          </a:xfrm>
          <a:prstGeom prst="rect">
            <a:avLst/>
          </a:prstGeom>
        </p:spPr>
      </p:pic>
      <p:sp>
        <p:nvSpPr>
          <p:cNvPr id="6" name="Textfeld 5">
            <a:extLst>
              <a:ext uri="{FF2B5EF4-FFF2-40B4-BE49-F238E27FC236}">
                <a16:creationId xmlns:a16="http://schemas.microsoft.com/office/drawing/2014/main" id="{6D87C828-632E-2CFF-67CE-5FF55A3E45E5}"/>
              </a:ext>
            </a:extLst>
          </p:cNvPr>
          <p:cNvSpPr txBox="1"/>
          <p:nvPr/>
        </p:nvSpPr>
        <p:spPr>
          <a:xfrm>
            <a:off x="717422" y="5539241"/>
            <a:ext cx="6097978" cy="369332"/>
          </a:xfrm>
          <a:prstGeom prst="rect">
            <a:avLst/>
          </a:prstGeom>
          <a:noFill/>
        </p:spPr>
        <p:txBody>
          <a:bodyPr wrap="square">
            <a:spAutoFit/>
          </a:bodyPr>
          <a:lstStyle/>
          <a:p>
            <a:r>
              <a:rPr lang="de-DE" dirty="0"/>
              <a:t>https://</a:t>
            </a:r>
            <a:r>
              <a:rPr lang="de-DE" dirty="0" err="1"/>
              <a:t>www.eex.com</a:t>
            </a:r>
            <a:r>
              <a:rPr lang="de-DE" dirty="0"/>
              <a:t>/de/</a:t>
            </a:r>
            <a:r>
              <a:rPr lang="de-DE" dirty="0" err="1"/>
              <a:t>marktdaten</a:t>
            </a:r>
            <a:r>
              <a:rPr lang="de-DE" dirty="0"/>
              <a:t>/</a:t>
            </a:r>
            <a:r>
              <a:rPr lang="de-DE" dirty="0" err="1"/>
              <a:t>strom</a:t>
            </a:r>
            <a:r>
              <a:rPr lang="de-DE" dirty="0"/>
              <a:t>/</a:t>
            </a:r>
            <a:r>
              <a:rPr lang="de-DE" dirty="0" err="1"/>
              <a:t>futures</a:t>
            </a:r>
            <a:endParaRPr lang="de-DE" dirty="0"/>
          </a:p>
        </p:txBody>
      </p:sp>
    </p:spTree>
    <p:extLst>
      <p:ext uri="{BB962C8B-B14F-4D97-AF65-F5344CB8AC3E}">
        <p14:creationId xmlns:p14="http://schemas.microsoft.com/office/powerpoint/2010/main" val="348163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F7F42EC-75B4-8640-B9D8-6770DC6921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4130"/>
            <a:ext cx="12192000" cy="6857990"/>
          </a:xfrm>
          <a:prstGeom prst="rect">
            <a:avLst/>
          </a:prstGeom>
        </p:spPr>
      </p:pic>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89" y="4318197"/>
            <a:ext cx="3553493" cy="1954421"/>
          </a:xfrm>
          <a:prstGeom prst="rect">
            <a:avLst/>
          </a:prstGeom>
        </p:spPr>
      </p:pic>
      <p:sp>
        <p:nvSpPr>
          <p:cNvPr id="6" name="Rechteck 5"/>
          <p:cNvSpPr/>
          <p:nvPr/>
        </p:nvSpPr>
        <p:spPr>
          <a:xfrm>
            <a:off x="622661" y="254913"/>
            <a:ext cx="8798429" cy="3234925"/>
          </a:xfrm>
          <a:prstGeom prst="rect">
            <a:avLst/>
          </a:prstGeom>
        </p:spPr>
        <p:txBody>
          <a:bodyPr wrap="square">
            <a:spAutoFit/>
          </a:bodyPr>
          <a:lstStyle/>
          <a:p>
            <a:pPr>
              <a:lnSpc>
                <a:spcPct val="150000"/>
              </a:lnSpc>
            </a:pPr>
            <a:r>
              <a:rPr lang="de-DE" sz="4700" dirty="0">
                <a:solidFill>
                  <a:schemeClr val="bg1"/>
                </a:solidFill>
                <a:highlight>
                  <a:srgbClr val="FD0067"/>
                </a:highlight>
              </a:rPr>
              <a:t>„Meine Vision ist eine Solaranlage auf JEDEM Unternehmensdach“</a:t>
            </a:r>
            <a:br>
              <a:rPr lang="de-DE" sz="4700" dirty="0">
                <a:solidFill>
                  <a:schemeClr val="bg1"/>
                </a:solidFill>
                <a:highlight>
                  <a:srgbClr val="FD0067"/>
                </a:highlight>
              </a:rPr>
            </a:br>
            <a:r>
              <a:rPr lang="de-DE" sz="4700" dirty="0">
                <a:solidFill>
                  <a:schemeClr val="bg1"/>
                </a:solidFill>
                <a:highlight>
                  <a:srgbClr val="FD0067"/>
                </a:highlight>
              </a:rPr>
              <a:t>- Cornelia Daniel 2011</a:t>
            </a:r>
          </a:p>
        </p:txBody>
      </p:sp>
    </p:spTree>
    <p:extLst>
      <p:ext uri="{BB962C8B-B14F-4D97-AF65-F5344CB8AC3E}">
        <p14:creationId xmlns:p14="http://schemas.microsoft.com/office/powerpoint/2010/main" val="7980954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2755701" y="2414124"/>
            <a:ext cx="7838983" cy="1200329"/>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Förderungen </a:t>
            </a:r>
          </a:p>
        </p:txBody>
      </p:sp>
      <p:sp>
        <p:nvSpPr>
          <p:cNvPr id="7" name="Textfeld 6"/>
          <p:cNvSpPr txBox="1"/>
          <p:nvPr/>
        </p:nvSpPr>
        <p:spPr>
          <a:xfrm>
            <a:off x="374895" y="1287113"/>
            <a:ext cx="1370751" cy="3498330"/>
          </a:xfrm>
          <a:prstGeom prst="rect">
            <a:avLst/>
          </a:prstGeom>
          <a:noFill/>
        </p:spPr>
        <p:txBody>
          <a:bodyPr wrap="square" rtlCol="0">
            <a:spAutoFit/>
          </a:bodyPr>
          <a:lstStyle/>
          <a:p>
            <a:r>
              <a:rPr lang="de-DE" sz="22133" dirty="0">
                <a:solidFill>
                  <a:srgbClr val="E6007F"/>
                </a:solidFill>
                <a:latin typeface="Titillium" charset="0"/>
                <a:ea typeface="Titillium" charset="0"/>
                <a:cs typeface="Titillium" charset="0"/>
              </a:rPr>
              <a:t>2</a:t>
            </a:r>
          </a:p>
        </p:txBody>
      </p:sp>
    </p:spTree>
    <p:extLst>
      <p:ext uri="{BB962C8B-B14F-4D97-AF65-F5344CB8AC3E}">
        <p14:creationId xmlns:p14="http://schemas.microsoft.com/office/powerpoint/2010/main" val="6514667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922887" y="2228671"/>
            <a:ext cx="9135606" cy="1200329"/>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EAG – Der Booster</a:t>
            </a:r>
          </a:p>
        </p:txBody>
      </p:sp>
    </p:spTree>
    <p:extLst>
      <p:ext uri="{BB962C8B-B14F-4D97-AF65-F5344CB8AC3E}">
        <p14:creationId xmlns:p14="http://schemas.microsoft.com/office/powerpoint/2010/main" val="15005389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583D5-2017-C842-B37F-2AF9B701D3E7}"/>
              </a:ext>
            </a:extLst>
          </p:cNvPr>
          <p:cNvSpPr>
            <a:spLocks noGrp="1"/>
          </p:cNvSpPr>
          <p:nvPr>
            <p:ph type="title"/>
          </p:nvPr>
        </p:nvSpPr>
        <p:spPr/>
        <p:txBody>
          <a:bodyPr/>
          <a:lstStyle/>
          <a:p>
            <a:r>
              <a:rPr lang="de-DE" dirty="0">
                <a:solidFill>
                  <a:srgbClr val="E7027E"/>
                </a:solidFill>
              </a:rPr>
              <a:t>EAG + AWS Prämie + Energiekrise haben Boom ausgelöst</a:t>
            </a:r>
          </a:p>
        </p:txBody>
      </p:sp>
      <p:pic>
        <p:nvPicPr>
          <p:cNvPr id="3" name="Grafik 2">
            <a:extLst>
              <a:ext uri="{FF2B5EF4-FFF2-40B4-BE49-F238E27FC236}">
                <a16:creationId xmlns:a16="http://schemas.microsoft.com/office/drawing/2014/main" id="{ECC9C6E7-DD29-0547-95D8-074E7952E941}"/>
              </a:ext>
            </a:extLst>
          </p:cNvPr>
          <p:cNvPicPr>
            <a:picLocks noChangeAspect="1"/>
          </p:cNvPicPr>
          <p:nvPr/>
        </p:nvPicPr>
        <p:blipFill>
          <a:blip r:embed="rId3"/>
          <a:stretch>
            <a:fillRect/>
          </a:stretch>
        </p:blipFill>
        <p:spPr>
          <a:xfrm>
            <a:off x="7363601" y="2023671"/>
            <a:ext cx="4429616" cy="3618251"/>
          </a:xfrm>
          <a:prstGeom prst="rect">
            <a:avLst/>
          </a:prstGeom>
        </p:spPr>
      </p:pic>
      <p:pic>
        <p:nvPicPr>
          <p:cNvPr id="6" name="Grafik 5">
            <a:extLst>
              <a:ext uri="{FF2B5EF4-FFF2-40B4-BE49-F238E27FC236}">
                <a16:creationId xmlns:a16="http://schemas.microsoft.com/office/drawing/2014/main" id="{19D24832-014A-D306-131E-094A92BA63A8}"/>
              </a:ext>
            </a:extLst>
          </p:cNvPr>
          <p:cNvPicPr>
            <a:picLocks noChangeAspect="1"/>
          </p:cNvPicPr>
          <p:nvPr/>
        </p:nvPicPr>
        <p:blipFill>
          <a:blip r:embed="rId4"/>
          <a:stretch>
            <a:fillRect/>
          </a:stretch>
        </p:blipFill>
        <p:spPr>
          <a:xfrm>
            <a:off x="760190" y="1697105"/>
            <a:ext cx="6603411" cy="4271382"/>
          </a:xfrm>
          <a:prstGeom prst="rect">
            <a:avLst/>
          </a:prstGeom>
        </p:spPr>
      </p:pic>
    </p:spTree>
    <p:extLst>
      <p:ext uri="{BB962C8B-B14F-4D97-AF65-F5344CB8AC3E}">
        <p14:creationId xmlns:p14="http://schemas.microsoft.com/office/powerpoint/2010/main" val="2901336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F3D9B-4AA1-834C-80A6-C6D2229B02CF}"/>
              </a:ext>
            </a:extLst>
          </p:cNvPr>
          <p:cNvSpPr>
            <a:spLocks noGrp="1"/>
          </p:cNvSpPr>
          <p:nvPr>
            <p:ph type="title"/>
          </p:nvPr>
        </p:nvSpPr>
        <p:spPr>
          <a:xfrm>
            <a:off x="950976" y="700186"/>
            <a:ext cx="5374494" cy="1188720"/>
          </a:xfrm>
        </p:spPr>
        <p:txBody>
          <a:bodyPr anchor="ctr">
            <a:normAutofit fontScale="90000"/>
          </a:bodyPr>
          <a:lstStyle/>
          <a:p>
            <a:r>
              <a:rPr lang="de-DE" dirty="0"/>
              <a:t>EAG – Erneuerbaren Ausbau Gesetz </a:t>
            </a:r>
          </a:p>
        </p:txBody>
      </p:sp>
      <p:sp>
        <p:nvSpPr>
          <p:cNvPr id="6" name="Inhaltsplatzhalter 5">
            <a:extLst>
              <a:ext uri="{FF2B5EF4-FFF2-40B4-BE49-F238E27FC236}">
                <a16:creationId xmlns:a16="http://schemas.microsoft.com/office/drawing/2014/main" id="{76A6D416-195C-6C41-8436-DF4BDF2880B4}"/>
              </a:ext>
            </a:extLst>
          </p:cNvPr>
          <p:cNvSpPr>
            <a:spLocks noGrp="1"/>
          </p:cNvSpPr>
          <p:nvPr>
            <p:ph idx="1"/>
          </p:nvPr>
        </p:nvSpPr>
        <p:spPr>
          <a:xfrm>
            <a:off x="950976" y="2066544"/>
            <a:ext cx="5374494" cy="3788346"/>
          </a:xfrm>
        </p:spPr>
        <p:txBody>
          <a:bodyPr>
            <a:normAutofit lnSpcReduction="10000"/>
          </a:bodyPr>
          <a:lstStyle/>
          <a:p>
            <a:r>
              <a:rPr lang="de-DE" sz="2200" dirty="0"/>
              <a:t>Kunde muss sich zwischen Investitionszuschuss oder  Marktprämie(Mindestwert für 20-jährige Vergütung) entscheiden</a:t>
            </a:r>
          </a:p>
          <a:p>
            <a:r>
              <a:rPr lang="de-DE" sz="2200" dirty="0"/>
              <a:t>Bei aktuellen hohen Strompreisen am Markt wählen Kunden Direktzuschuss von 140-195,-/kWp</a:t>
            </a:r>
          </a:p>
          <a:p>
            <a:r>
              <a:rPr lang="de-DE" sz="2200" dirty="0" err="1"/>
              <a:t>Marktkprämie:Mindestvergütung</a:t>
            </a:r>
            <a:r>
              <a:rPr lang="de-DE" sz="2200" dirty="0"/>
              <a:t> kann bis zu 8,98ct/kWh betragen – Auktionssystem mit 25% Abschlag für Freiflächen – </a:t>
            </a:r>
            <a:r>
              <a:rPr lang="de-DE" sz="2200" dirty="0" err="1"/>
              <a:t>Stop</a:t>
            </a:r>
            <a:r>
              <a:rPr lang="de-DE" sz="2200" dirty="0"/>
              <a:t> Loss Funktion für Großinvestoren falls Strompreis wieder sinkt.</a:t>
            </a:r>
          </a:p>
        </p:txBody>
      </p:sp>
      <p:pic>
        <p:nvPicPr>
          <p:cNvPr id="7" name="Grafik 6">
            <a:extLst>
              <a:ext uri="{FF2B5EF4-FFF2-40B4-BE49-F238E27FC236}">
                <a16:creationId xmlns:a16="http://schemas.microsoft.com/office/drawing/2014/main" id="{73CCBB5B-B303-C749-B786-5275AB86DCBA}"/>
              </a:ext>
            </a:extLst>
          </p:cNvPr>
          <p:cNvPicPr>
            <a:picLocks noChangeAspect="1"/>
          </p:cNvPicPr>
          <p:nvPr/>
        </p:nvPicPr>
        <p:blipFill rotWithShape="1">
          <a:blip r:embed="rId3"/>
          <a:srcRect l="3417"/>
          <a:stretch/>
        </p:blipFill>
        <p:spPr>
          <a:xfrm>
            <a:off x="6886916" y="2239823"/>
            <a:ext cx="4504089" cy="2378354"/>
          </a:xfrm>
          <a:prstGeom prst="rect">
            <a:avLst/>
          </a:prstGeom>
        </p:spPr>
      </p:pic>
      <p:sp>
        <p:nvSpPr>
          <p:cNvPr id="8" name="Textfeld 7">
            <a:extLst>
              <a:ext uri="{FF2B5EF4-FFF2-40B4-BE49-F238E27FC236}">
                <a16:creationId xmlns:a16="http://schemas.microsoft.com/office/drawing/2014/main" id="{F24AB8EB-233C-0B4B-AA83-C105F66B3508}"/>
              </a:ext>
            </a:extLst>
          </p:cNvPr>
          <p:cNvSpPr txBox="1"/>
          <p:nvPr/>
        </p:nvSpPr>
        <p:spPr>
          <a:xfrm>
            <a:off x="10086535" y="6286957"/>
            <a:ext cx="1878528" cy="369332"/>
          </a:xfrm>
          <a:prstGeom prst="rect">
            <a:avLst/>
          </a:prstGeom>
          <a:noFill/>
        </p:spPr>
        <p:txBody>
          <a:bodyPr wrap="none" rtlCol="0">
            <a:spAutoFit/>
          </a:bodyPr>
          <a:lstStyle/>
          <a:p>
            <a:r>
              <a:rPr lang="de-DE" dirty="0"/>
              <a:t>Quelle: PV Austria</a:t>
            </a:r>
          </a:p>
        </p:txBody>
      </p:sp>
    </p:spTree>
    <p:extLst>
      <p:ext uri="{BB962C8B-B14F-4D97-AF65-F5344CB8AC3E}">
        <p14:creationId xmlns:p14="http://schemas.microsoft.com/office/powerpoint/2010/main" val="1769776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583D5-2017-C842-B37F-2AF9B701D3E7}"/>
              </a:ext>
            </a:extLst>
          </p:cNvPr>
          <p:cNvSpPr>
            <a:spLocks noGrp="1"/>
          </p:cNvSpPr>
          <p:nvPr>
            <p:ph type="title"/>
          </p:nvPr>
        </p:nvSpPr>
        <p:spPr/>
        <p:txBody>
          <a:bodyPr/>
          <a:lstStyle/>
          <a:p>
            <a:r>
              <a:rPr lang="de-DE" dirty="0"/>
              <a:t>Das neue Fördersystem im Überblick </a:t>
            </a:r>
          </a:p>
        </p:txBody>
      </p:sp>
      <p:pic>
        <p:nvPicPr>
          <p:cNvPr id="7" name="Grafik 6">
            <a:extLst>
              <a:ext uri="{FF2B5EF4-FFF2-40B4-BE49-F238E27FC236}">
                <a16:creationId xmlns:a16="http://schemas.microsoft.com/office/drawing/2014/main" id="{A9FFE032-03AD-FF23-5FD1-F10344F1BBD8}"/>
              </a:ext>
            </a:extLst>
          </p:cNvPr>
          <p:cNvPicPr>
            <a:picLocks noChangeAspect="1"/>
          </p:cNvPicPr>
          <p:nvPr/>
        </p:nvPicPr>
        <p:blipFill>
          <a:blip r:embed="rId2"/>
          <a:stretch>
            <a:fillRect/>
          </a:stretch>
        </p:blipFill>
        <p:spPr>
          <a:xfrm>
            <a:off x="1748451" y="1690688"/>
            <a:ext cx="8695097" cy="4830609"/>
          </a:xfrm>
          <a:prstGeom prst="rect">
            <a:avLst/>
          </a:prstGeom>
        </p:spPr>
      </p:pic>
    </p:spTree>
    <p:extLst>
      <p:ext uri="{BB962C8B-B14F-4D97-AF65-F5344CB8AC3E}">
        <p14:creationId xmlns:p14="http://schemas.microsoft.com/office/powerpoint/2010/main" val="3929924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7" y="1166842"/>
            <a:ext cx="9135606" cy="3970318"/>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EAG Marktprämie – </a:t>
            </a:r>
          </a:p>
          <a:p>
            <a:endParaRPr lang="de-DE" sz="7200" dirty="0">
              <a:solidFill>
                <a:srgbClr val="E6007F"/>
              </a:solidFill>
              <a:latin typeface="Titillium" charset="0"/>
              <a:ea typeface="Titillium" charset="0"/>
              <a:cs typeface="Titillium" charset="0"/>
            </a:endParaRPr>
          </a:p>
          <a:p>
            <a:r>
              <a:rPr lang="de-DE" sz="5400" dirty="0">
                <a:solidFill>
                  <a:srgbClr val="E6007F"/>
                </a:solidFill>
                <a:latin typeface="Titillium" charset="0"/>
                <a:ea typeface="Titillium" charset="0"/>
                <a:cs typeface="Titillium" charset="0"/>
              </a:rPr>
              <a:t>Der Hidden Champion der PV-Förderung</a:t>
            </a:r>
            <a:endParaRPr lang="de-DE" sz="7200" dirty="0">
              <a:solidFill>
                <a:srgbClr val="E6007F"/>
              </a:solidFill>
              <a:latin typeface="Titillium" charset="0"/>
              <a:ea typeface="Titillium" charset="0"/>
              <a:cs typeface="Titillium" charset="0"/>
            </a:endParaRPr>
          </a:p>
        </p:txBody>
      </p:sp>
    </p:spTree>
    <p:extLst>
      <p:ext uri="{BB962C8B-B14F-4D97-AF65-F5344CB8AC3E}">
        <p14:creationId xmlns:p14="http://schemas.microsoft.com/office/powerpoint/2010/main" val="13396168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7" y="1166842"/>
            <a:ext cx="9135606" cy="4708981"/>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Wer sich nicht mit Stromvermarktung und EEGs auseinandersetzen will, nimmt die Marktprämie.</a:t>
            </a:r>
          </a:p>
        </p:txBody>
      </p:sp>
    </p:spTree>
    <p:extLst>
      <p:ext uri="{BB962C8B-B14F-4D97-AF65-F5344CB8AC3E}">
        <p14:creationId xmlns:p14="http://schemas.microsoft.com/office/powerpoint/2010/main" val="1421605594"/>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8923B-E333-460F-0F0F-4ABCBE49B840}"/>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D703D33-2D83-9D03-80E3-987728542EE6}"/>
              </a:ext>
            </a:extLst>
          </p:cNvPr>
          <p:cNvSpPr txBox="1"/>
          <p:nvPr/>
        </p:nvSpPr>
        <p:spPr>
          <a:xfrm>
            <a:off x="671945" y="3617288"/>
            <a:ext cx="11520055" cy="2985433"/>
          </a:xfrm>
          <a:prstGeom prst="rect">
            <a:avLst/>
          </a:prstGeom>
          <a:noFill/>
        </p:spPr>
        <p:txBody>
          <a:bodyPr wrap="square" rtlCol="0">
            <a:spAutoFit/>
          </a:bodyPr>
          <a:lstStyle/>
          <a:p>
            <a:pPr marL="285750" indent="-285750">
              <a:buFont typeface="Arial" panose="020B0604020202020204" pitchFamily="34" charset="0"/>
              <a:buChar char="•"/>
            </a:pPr>
            <a:endParaRPr lang="de-DE" sz="2400" b="1" dirty="0"/>
          </a:p>
          <a:p>
            <a:pPr marL="457200" indent="-457200">
              <a:buFont typeface="Arial" panose="020B0604020202020204" pitchFamily="34" charset="0"/>
              <a:buChar char="•"/>
            </a:pPr>
            <a:r>
              <a:rPr lang="de-DE" sz="2000" dirty="0"/>
              <a:t>Sicherheitsleistung 50,-/kWp </a:t>
            </a:r>
          </a:p>
          <a:p>
            <a:pPr marL="457200" indent="-457200">
              <a:buFont typeface="Arial" panose="020B0604020202020204" pitchFamily="34" charset="0"/>
              <a:buChar char="•"/>
            </a:pPr>
            <a:r>
              <a:rPr lang="de-DE" sz="2000" dirty="0"/>
              <a:t>Auktionierte Vergabe</a:t>
            </a:r>
          </a:p>
          <a:p>
            <a:pPr marL="457200" indent="-457200">
              <a:buFont typeface="Arial" panose="020B0604020202020204" pitchFamily="34" charset="0"/>
              <a:buChar char="•"/>
            </a:pPr>
            <a:r>
              <a:rPr lang="de-DE" sz="2000" dirty="0"/>
              <a:t>Stromvermarktung muss selbst übernommen werden –&gt; Marktpreis</a:t>
            </a:r>
          </a:p>
          <a:p>
            <a:pPr marL="457200" indent="-457200">
              <a:buFont typeface="Arial" panose="020B0604020202020204" pitchFamily="34" charset="0"/>
              <a:buChar char="•"/>
            </a:pPr>
            <a:r>
              <a:rPr lang="de-DE" sz="2000" dirty="0"/>
              <a:t>Kombination mit </a:t>
            </a:r>
            <a:r>
              <a:rPr lang="de-DE" sz="2000" dirty="0" err="1"/>
              <a:t>Mwst.</a:t>
            </a:r>
            <a:r>
              <a:rPr lang="de-DE" sz="2000" dirty="0"/>
              <a:t> Befreiung möglich, keine Kombination mit Investitionszuschuss</a:t>
            </a:r>
          </a:p>
          <a:p>
            <a:pPr marL="457200" indent="-457200">
              <a:buFont typeface="Arial" panose="020B0604020202020204" pitchFamily="34" charset="0"/>
              <a:buChar char="•"/>
            </a:pPr>
            <a:r>
              <a:rPr lang="de-DE" sz="2000" dirty="0"/>
              <a:t>Überschuss und Volleinspeisung möglich</a:t>
            </a:r>
          </a:p>
          <a:p>
            <a:pPr marL="457200" indent="-457200">
              <a:buFont typeface="Arial" panose="020B0604020202020204" pitchFamily="34" charset="0"/>
              <a:buChar char="•"/>
            </a:pPr>
            <a:r>
              <a:rPr lang="de-DE" sz="2000" dirty="0"/>
              <a:t>Wenn der Strompreis über sechs Stunden negativ ist, setzt die Marktprämie für diesen Zeitraum aus </a:t>
            </a:r>
          </a:p>
          <a:p>
            <a:pPr marL="457200" indent="-457200">
              <a:buFont typeface="Arial" panose="020B0604020202020204" pitchFamily="34" charset="0"/>
              <a:buChar char="•"/>
            </a:pPr>
            <a:r>
              <a:rPr lang="de-DE" sz="2000" b="0" i="0" dirty="0">
                <a:solidFill>
                  <a:srgbClr val="000000"/>
                </a:solidFill>
                <a:effectLst/>
                <a:highlight>
                  <a:srgbClr val="FFFFFF"/>
                </a:highlight>
                <a:latin typeface="LocalFont2"/>
              </a:rPr>
              <a:t>Für Anlagen &gt; 5 </a:t>
            </a:r>
            <a:r>
              <a:rPr lang="de-DE" sz="2000" b="0" i="0" dirty="0" err="1">
                <a:solidFill>
                  <a:srgbClr val="000000"/>
                </a:solidFill>
                <a:effectLst/>
                <a:highlight>
                  <a:srgbClr val="FFFFFF"/>
                </a:highlight>
                <a:latin typeface="LocalFont2"/>
              </a:rPr>
              <a:t>MWp</a:t>
            </a:r>
            <a:r>
              <a:rPr lang="de-DE" sz="2000" b="0" i="0" dirty="0">
                <a:solidFill>
                  <a:srgbClr val="000000"/>
                </a:solidFill>
                <a:effectLst/>
                <a:highlight>
                  <a:srgbClr val="FFFFFF"/>
                </a:highlight>
                <a:latin typeface="LocalFont2"/>
              </a:rPr>
              <a:t>: Rückzahlung des Mehrerlöses durch Stromvermarktung notwendig</a:t>
            </a:r>
          </a:p>
          <a:p>
            <a:pPr marL="457200" indent="-457200">
              <a:buFont typeface="Arial" panose="020B0604020202020204" pitchFamily="34" charset="0"/>
              <a:buChar char="•"/>
            </a:pPr>
            <a:endParaRPr lang="de-DE" sz="2400" dirty="0"/>
          </a:p>
        </p:txBody>
      </p:sp>
      <p:pic>
        <p:nvPicPr>
          <p:cNvPr id="7" name="Grafik 6" descr="Ein Bild, das Text, Screenshot, Schrift, weiß enthält.&#10;&#10;Automatisch generierte Beschreibung">
            <a:extLst>
              <a:ext uri="{FF2B5EF4-FFF2-40B4-BE49-F238E27FC236}">
                <a16:creationId xmlns:a16="http://schemas.microsoft.com/office/drawing/2014/main" id="{946FAA52-D509-0581-2D89-CB0BB7128E30}"/>
              </a:ext>
            </a:extLst>
          </p:cNvPr>
          <p:cNvPicPr>
            <a:picLocks noChangeAspect="1"/>
          </p:cNvPicPr>
          <p:nvPr/>
        </p:nvPicPr>
        <p:blipFill>
          <a:blip r:embed="rId2"/>
          <a:stretch>
            <a:fillRect/>
          </a:stretch>
        </p:blipFill>
        <p:spPr>
          <a:xfrm>
            <a:off x="2279073" y="180109"/>
            <a:ext cx="6670964" cy="3752417"/>
          </a:xfrm>
          <a:prstGeom prst="rect">
            <a:avLst/>
          </a:prstGeom>
        </p:spPr>
      </p:pic>
    </p:spTree>
    <p:extLst>
      <p:ext uri="{BB962C8B-B14F-4D97-AF65-F5344CB8AC3E}">
        <p14:creationId xmlns:p14="http://schemas.microsoft.com/office/powerpoint/2010/main" val="3236547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550F-2592-8FBC-8B57-817BD64F9B6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9FC0552-1F93-B50D-6A22-D1547323BC2D}"/>
              </a:ext>
            </a:extLst>
          </p:cNvPr>
          <p:cNvSpPr txBox="1">
            <a:spLocks noGrp="1"/>
          </p:cNvSpPr>
          <p:nvPr>
            <p:ph type="title"/>
          </p:nvPr>
        </p:nvSpPr>
        <p:spPr>
          <a:xfrm>
            <a:off x="519543" y="250409"/>
            <a:ext cx="11838710" cy="757130"/>
          </a:xfrm>
          <a:prstGeom prst="rect">
            <a:avLst/>
          </a:prstGeom>
          <a:noFill/>
        </p:spPr>
        <p:txBody>
          <a:bodyPr wrap="square" rtlCol="0">
            <a:spAutoFit/>
          </a:bodyPr>
          <a:lstStyle/>
          <a:p>
            <a:r>
              <a:rPr lang="de-DE" sz="4800" dirty="0">
                <a:solidFill>
                  <a:srgbClr val="E6007F"/>
                </a:solidFill>
                <a:latin typeface="Titillium" charset="0"/>
                <a:ea typeface="Titillium" charset="0"/>
                <a:cs typeface="Titillium" charset="0"/>
              </a:rPr>
              <a:t>3 Begriffe müssen Sie unterscheiden</a:t>
            </a:r>
          </a:p>
        </p:txBody>
      </p:sp>
      <p:sp>
        <p:nvSpPr>
          <p:cNvPr id="2" name="Textfeld 1">
            <a:extLst>
              <a:ext uri="{FF2B5EF4-FFF2-40B4-BE49-F238E27FC236}">
                <a16:creationId xmlns:a16="http://schemas.microsoft.com/office/drawing/2014/main" id="{CAEEC69C-04A1-A2F8-36AC-C1B50ED32F68}"/>
              </a:ext>
            </a:extLst>
          </p:cNvPr>
          <p:cNvSpPr txBox="1"/>
          <p:nvPr/>
        </p:nvSpPr>
        <p:spPr>
          <a:xfrm>
            <a:off x="658090" y="1330035"/>
            <a:ext cx="10875819" cy="3046988"/>
          </a:xfrm>
          <a:prstGeom prst="rect">
            <a:avLst/>
          </a:prstGeom>
          <a:noFill/>
        </p:spPr>
        <p:txBody>
          <a:bodyPr wrap="square" rtlCol="0">
            <a:spAutoFit/>
          </a:bodyPr>
          <a:lstStyle/>
          <a:p>
            <a:r>
              <a:rPr lang="de-DE" sz="2400" b="1" u="sng" dirty="0"/>
              <a:t>Referenzmarktpreis</a:t>
            </a:r>
          </a:p>
          <a:p>
            <a:pPr marL="285750" indent="-285750">
              <a:buFont typeface="Arial" panose="020B0604020202020204" pitchFamily="34" charset="0"/>
              <a:buChar char="•"/>
            </a:pPr>
            <a:r>
              <a:rPr lang="de-DE" sz="2400" dirty="0"/>
              <a:t>Mittelwert des stündlichen Strompreises von PV-Strom an der EEX (Wird von E-Control ermittelt)</a:t>
            </a:r>
          </a:p>
          <a:p>
            <a:r>
              <a:rPr lang="de-DE" sz="2400" b="1" u="sng" dirty="0"/>
              <a:t>Marktpreis</a:t>
            </a:r>
          </a:p>
          <a:p>
            <a:pPr marL="285750" indent="-285750">
              <a:buFont typeface="Arial" panose="020B0604020202020204" pitchFamily="34" charset="0"/>
              <a:buChar char="•"/>
            </a:pPr>
            <a:r>
              <a:rPr lang="de-DE" sz="2400" dirty="0"/>
              <a:t>Monatsmittel der stündlichen Strompreise an der EEX (Wird von der </a:t>
            </a:r>
            <a:r>
              <a:rPr lang="de-DE" sz="2400" dirty="0" err="1"/>
              <a:t>ÖeMag</a:t>
            </a:r>
            <a:r>
              <a:rPr lang="de-DE" sz="2400" dirty="0"/>
              <a:t> veröffentlicht)</a:t>
            </a:r>
          </a:p>
          <a:p>
            <a:r>
              <a:rPr lang="de-DE" sz="2400" b="1" u="sng" dirty="0"/>
              <a:t>Marktprämie oder „Anzulegender Wert“</a:t>
            </a:r>
          </a:p>
          <a:p>
            <a:pPr marL="285750" indent="-285750">
              <a:buFont typeface="Arial" panose="020B0604020202020204" pitchFamily="34" charset="0"/>
              <a:buChar char="•"/>
            </a:pPr>
            <a:r>
              <a:rPr lang="de-DE" sz="2400" dirty="0"/>
              <a:t>Ist der Wert der für 20 Jahre garantiert wird und der auktioniert wird. </a:t>
            </a:r>
          </a:p>
        </p:txBody>
      </p:sp>
    </p:spTree>
    <p:extLst>
      <p:ext uri="{BB962C8B-B14F-4D97-AF65-F5344CB8AC3E}">
        <p14:creationId xmlns:p14="http://schemas.microsoft.com/office/powerpoint/2010/main" val="158927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5160-71E6-3D26-2EA7-5E362A27A23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7AA8478-383D-B2B7-085B-75065E80001D}"/>
              </a:ext>
            </a:extLst>
          </p:cNvPr>
          <p:cNvSpPr txBox="1">
            <a:spLocks noGrp="1"/>
          </p:cNvSpPr>
          <p:nvPr>
            <p:ph type="title"/>
          </p:nvPr>
        </p:nvSpPr>
        <p:spPr>
          <a:xfrm>
            <a:off x="519543" y="167309"/>
            <a:ext cx="1183871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Referenzmarktpreis jährlich</a:t>
            </a:r>
          </a:p>
        </p:txBody>
      </p:sp>
      <p:pic>
        <p:nvPicPr>
          <p:cNvPr id="6" name="Grafik 5">
            <a:extLst>
              <a:ext uri="{FF2B5EF4-FFF2-40B4-BE49-F238E27FC236}">
                <a16:creationId xmlns:a16="http://schemas.microsoft.com/office/drawing/2014/main" id="{E7D34041-ACA3-3716-2BBE-376460D01D90}"/>
              </a:ext>
            </a:extLst>
          </p:cNvPr>
          <p:cNvPicPr>
            <a:picLocks noChangeAspect="1"/>
          </p:cNvPicPr>
          <p:nvPr/>
        </p:nvPicPr>
        <p:blipFill>
          <a:blip r:embed="rId2"/>
          <a:stretch>
            <a:fillRect/>
          </a:stretch>
        </p:blipFill>
        <p:spPr>
          <a:xfrm>
            <a:off x="2199731" y="1430416"/>
            <a:ext cx="7792537" cy="4734586"/>
          </a:xfrm>
          <a:prstGeom prst="rect">
            <a:avLst/>
          </a:prstGeom>
        </p:spPr>
      </p:pic>
    </p:spTree>
    <p:extLst>
      <p:ext uri="{BB962C8B-B14F-4D97-AF65-F5344CB8AC3E}">
        <p14:creationId xmlns:p14="http://schemas.microsoft.com/office/powerpoint/2010/main" val="363112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 3" descr="1001_Dach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01" y="1410325"/>
            <a:ext cx="4823597" cy="2018675"/>
          </a:xfrm>
          <a:prstGeom prst="rect">
            <a:avLst/>
          </a:prstGeom>
        </p:spPr>
      </p:pic>
      <p:sp>
        <p:nvSpPr>
          <p:cNvPr id="8" name="Titel 1"/>
          <p:cNvSpPr>
            <a:spLocks noGrp="1"/>
          </p:cNvSpPr>
          <p:nvPr>
            <p:ph type="title"/>
          </p:nvPr>
        </p:nvSpPr>
        <p:spPr>
          <a:xfrm>
            <a:off x="2246192" y="4109043"/>
            <a:ext cx="7699614" cy="1087425"/>
          </a:xfrm>
        </p:spPr>
        <p:txBody>
          <a:bodyPr>
            <a:noAutofit/>
          </a:bodyPr>
          <a:lstStyle/>
          <a:p>
            <a:pPr algn="ctr"/>
            <a:r>
              <a:rPr lang="de-DE" sz="3600" b="1" dirty="0">
                <a:solidFill>
                  <a:schemeClr val="bg1"/>
                </a:solidFill>
              </a:rPr>
              <a:t>DER ONE-STOP-SHOP FÜR UNTERNEHMEN MIT HOHEN ENERGIE-ZIELEN</a:t>
            </a:r>
          </a:p>
        </p:txBody>
      </p:sp>
      <p:sp>
        <p:nvSpPr>
          <p:cNvPr id="5" name="Titel 1">
            <a:extLst>
              <a:ext uri="{FF2B5EF4-FFF2-40B4-BE49-F238E27FC236}">
                <a16:creationId xmlns:a16="http://schemas.microsoft.com/office/drawing/2014/main" id="{6909B81C-CC9D-154E-BA66-369B819EC14E}"/>
              </a:ext>
            </a:extLst>
          </p:cNvPr>
          <p:cNvSpPr txBox="1">
            <a:spLocks/>
          </p:cNvSpPr>
          <p:nvPr/>
        </p:nvSpPr>
        <p:spPr>
          <a:xfrm>
            <a:off x="536339" y="5577287"/>
            <a:ext cx="10391856" cy="1087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697">
                <a:solidFill>
                  <a:schemeClr val="tx1"/>
                </a:solidFill>
                <a:latin typeface="+mj-lt"/>
                <a:ea typeface="+mj-ea"/>
                <a:cs typeface="+mj-cs"/>
              </a:defRPr>
            </a:lvl1pPr>
          </a:lstStyle>
          <a:p>
            <a:pPr algn="ctr"/>
            <a:r>
              <a:rPr lang="de-DE" sz="1800" b="1" spc="0" dirty="0">
                <a:solidFill>
                  <a:schemeClr val="bg1"/>
                </a:solidFill>
                <a:latin typeface="+mn-lt"/>
              </a:rPr>
              <a:t>Tausendundein</a:t>
            </a:r>
            <a:r>
              <a:rPr lang="de-DE" sz="1400" b="1" spc="0" dirty="0">
                <a:solidFill>
                  <a:schemeClr val="bg1"/>
                </a:solidFill>
                <a:latin typeface="+mn-lt"/>
              </a:rPr>
              <a:t> Dach ist eine Initiative von </a:t>
            </a:r>
            <a:r>
              <a:rPr lang="de-DE" sz="2000" b="1" spc="0" dirty="0" err="1">
                <a:solidFill>
                  <a:schemeClr val="bg1"/>
                </a:solidFill>
                <a:latin typeface="+mn-lt"/>
              </a:rPr>
              <a:t>Dachgold</a:t>
            </a:r>
            <a:r>
              <a:rPr lang="de-DE" sz="1400" b="1" spc="0" dirty="0">
                <a:solidFill>
                  <a:schemeClr val="bg1"/>
                </a:solidFill>
                <a:latin typeface="+mn-lt"/>
              </a:rPr>
              <a:t> (Wirtschaftlichkeitsberatung) und </a:t>
            </a:r>
            <a:r>
              <a:rPr lang="de-DE" sz="2400" b="1" spc="0" dirty="0">
                <a:solidFill>
                  <a:schemeClr val="bg1"/>
                </a:solidFill>
                <a:latin typeface="+mn-lt"/>
              </a:rPr>
              <a:t>10hoch4 </a:t>
            </a:r>
            <a:r>
              <a:rPr lang="de-DE" sz="1400" b="1" spc="0" dirty="0">
                <a:solidFill>
                  <a:schemeClr val="bg1"/>
                </a:solidFill>
                <a:latin typeface="+mn-lt"/>
              </a:rPr>
              <a:t>(Photovoltaikanlagenbau seit 2009) </a:t>
            </a:r>
          </a:p>
        </p:txBody>
      </p:sp>
    </p:spTree>
    <p:extLst>
      <p:ext uri="{BB962C8B-B14F-4D97-AF65-F5344CB8AC3E}">
        <p14:creationId xmlns:p14="http://schemas.microsoft.com/office/powerpoint/2010/main" val="65780673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D2CCC-FEBA-5891-E68B-01BDD5FDC38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C79E414-FF33-187A-1CD3-7D4605AADE72}"/>
              </a:ext>
            </a:extLst>
          </p:cNvPr>
          <p:cNvSpPr txBox="1">
            <a:spLocks noGrp="1"/>
          </p:cNvSpPr>
          <p:nvPr>
            <p:ph type="title"/>
          </p:nvPr>
        </p:nvSpPr>
        <p:spPr>
          <a:xfrm>
            <a:off x="519543" y="167309"/>
            <a:ext cx="1183871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Referenzmarktpreis monatlich</a:t>
            </a:r>
          </a:p>
        </p:txBody>
      </p:sp>
      <p:pic>
        <p:nvPicPr>
          <p:cNvPr id="2" name="Grafik 1">
            <a:extLst>
              <a:ext uri="{FF2B5EF4-FFF2-40B4-BE49-F238E27FC236}">
                <a16:creationId xmlns:a16="http://schemas.microsoft.com/office/drawing/2014/main" id="{F7F3C8FD-FAAC-E160-0F89-B2D6C8FA71F4}"/>
              </a:ext>
            </a:extLst>
          </p:cNvPr>
          <p:cNvPicPr>
            <a:picLocks noChangeAspect="1"/>
          </p:cNvPicPr>
          <p:nvPr/>
        </p:nvPicPr>
        <p:blipFill>
          <a:blip r:embed="rId2"/>
          <a:stretch>
            <a:fillRect/>
          </a:stretch>
        </p:blipFill>
        <p:spPr>
          <a:xfrm>
            <a:off x="1862560" y="1227410"/>
            <a:ext cx="7130969" cy="5208638"/>
          </a:xfrm>
          <a:prstGeom prst="rect">
            <a:avLst/>
          </a:prstGeom>
        </p:spPr>
      </p:pic>
    </p:spTree>
    <p:extLst>
      <p:ext uri="{BB962C8B-B14F-4D97-AF65-F5344CB8AC3E}">
        <p14:creationId xmlns:p14="http://schemas.microsoft.com/office/powerpoint/2010/main" val="177157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C87A-7A19-6E9B-350E-1DB7B6F11CF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A76CEA9-F725-4E61-7F19-B6DBC7477115}"/>
              </a:ext>
            </a:extLst>
          </p:cNvPr>
          <p:cNvSpPr txBox="1">
            <a:spLocks noGrp="1"/>
          </p:cNvSpPr>
          <p:nvPr>
            <p:ph type="title"/>
          </p:nvPr>
        </p:nvSpPr>
        <p:spPr>
          <a:xfrm>
            <a:off x="519543" y="167309"/>
            <a:ext cx="1183871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Die Berechnung des Marktpreises (I)</a:t>
            </a:r>
          </a:p>
        </p:txBody>
      </p:sp>
      <p:sp>
        <p:nvSpPr>
          <p:cNvPr id="3" name="Textfeld 2">
            <a:extLst>
              <a:ext uri="{FF2B5EF4-FFF2-40B4-BE49-F238E27FC236}">
                <a16:creationId xmlns:a16="http://schemas.microsoft.com/office/drawing/2014/main" id="{9E19883D-9FA6-6A14-EE1B-F1AEDCF8307E}"/>
              </a:ext>
            </a:extLst>
          </p:cNvPr>
          <p:cNvSpPr txBox="1"/>
          <p:nvPr/>
        </p:nvSpPr>
        <p:spPr>
          <a:xfrm>
            <a:off x="519543" y="1090639"/>
            <a:ext cx="11520055" cy="1938992"/>
          </a:xfrm>
          <a:prstGeom prst="rect">
            <a:avLst/>
          </a:prstGeom>
          <a:noFill/>
        </p:spPr>
        <p:txBody>
          <a:bodyPr wrap="square" rtlCol="0">
            <a:spAutoFit/>
          </a:bodyPr>
          <a:lstStyle/>
          <a:p>
            <a:pPr marL="285750" indent="-285750">
              <a:buFont typeface="Arial" panose="020B0604020202020204" pitchFamily="34" charset="0"/>
              <a:buChar char="•"/>
            </a:pPr>
            <a:r>
              <a:rPr lang="de-DE" sz="2400" dirty="0"/>
              <a:t>Als Basis dient der </a:t>
            </a:r>
            <a:r>
              <a:rPr lang="de-DE" sz="2400" b="1" dirty="0"/>
              <a:t>Quartalsmarktpreis </a:t>
            </a:r>
          </a:p>
          <a:p>
            <a:pPr marL="285750" indent="-285750">
              <a:buFont typeface="Arial" panose="020B0604020202020204" pitchFamily="34" charset="0"/>
              <a:buChar char="•"/>
            </a:pPr>
            <a:r>
              <a:rPr lang="de-DE" sz="2400" dirty="0"/>
              <a:t>Die Abrechnungspreise der letzten fünf Handelstage des Quartals an denen Grundlast </a:t>
            </a:r>
            <a:r>
              <a:rPr lang="de-DE" sz="2400" dirty="0" err="1"/>
              <a:t>Quartalsfutures</a:t>
            </a:r>
            <a:r>
              <a:rPr lang="de-DE" sz="2400" dirty="0"/>
              <a:t> für Stromlieferungen an der EEX notiert wurden, werden Herangezogen</a:t>
            </a:r>
          </a:p>
          <a:p>
            <a:pPr marL="285750" indent="-285750">
              <a:buFont typeface="Arial" panose="020B0604020202020204" pitchFamily="34" charset="0"/>
              <a:buChar char="•"/>
            </a:pPr>
            <a:r>
              <a:rPr lang="de-DE" sz="2400" dirty="0"/>
              <a:t>Futures bilden den erwarteten Strompreis in der Zukunft ab</a:t>
            </a:r>
          </a:p>
          <a:p>
            <a:pPr marL="285750" indent="-285750">
              <a:buFont typeface="Arial" panose="020B0604020202020204" pitchFamily="34" charset="0"/>
              <a:buChar char="•"/>
            </a:pPr>
            <a:r>
              <a:rPr lang="de-DE" sz="2400" dirty="0"/>
              <a:t>Der Mittelwert bildet den </a:t>
            </a:r>
            <a:r>
              <a:rPr lang="de-DE" sz="2400" b="1" dirty="0"/>
              <a:t>Quartalsmarktpreis </a:t>
            </a:r>
            <a:endParaRPr lang="en-US" sz="2400" b="1" dirty="0"/>
          </a:p>
        </p:txBody>
      </p:sp>
      <p:pic>
        <p:nvPicPr>
          <p:cNvPr id="6" name="Grafik 5">
            <a:extLst>
              <a:ext uri="{FF2B5EF4-FFF2-40B4-BE49-F238E27FC236}">
                <a16:creationId xmlns:a16="http://schemas.microsoft.com/office/drawing/2014/main" id="{526EF1BD-FCE3-447A-563D-CE1ECC15C8CE}"/>
              </a:ext>
            </a:extLst>
          </p:cNvPr>
          <p:cNvPicPr>
            <a:picLocks noChangeAspect="1"/>
          </p:cNvPicPr>
          <p:nvPr/>
        </p:nvPicPr>
        <p:blipFill>
          <a:blip r:embed="rId2"/>
          <a:stretch>
            <a:fillRect/>
          </a:stretch>
        </p:blipFill>
        <p:spPr>
          <a:xfrm>
            <a:off x="2738511" y="3029631"/>
            <a:ext cx="7400773" cy="3669889"/>
          </a:xfrm>
          <a:prstGeom prst="rect">
            <a:avLst/>
          </a:prstGeom>
        </p:spPr>
      </p:pic>
    </p:spTree>
    <p:extLst>
      <p:ext uri="{BB962C8B-B14F-4D97-AF65-F5344CB8AC3E}">
        <p14:creationId xmlns:p14="http://schemas.microsoft.com/office/powerpoint/2010/main" val="362415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671B-37D5-FAF8-55AB-CCCA919D352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D03BC78-D681-9C0D-4161-A7B904955CC3}"/>
              </a:ext>
            </a:extLst>
          </p:cNvPr>
          <p:cNvSpPr txBox="1">
            <a:spLocks noGrp="1"/>
          </p:cNvSpPr>
          <p:nvPr>
            <p:ph type="title"/>
          </p:nvPr>
        </p:nvSpPr>
        <p:spPr>
          <a:xfrm>
            <a:off x="519543" y="846577"/>
            <a:ext cx="1183871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Die Berechnung des Marktpreises (II)</a:t>
            </a:r>
          </a:p>
        </p:txBody>
      </p:sp>
      <p:pic>
        <p:nvPicPr>
          <p:cNvPr id="2" name="Grafik 1">
            <a:extLst>
              <a:ext uri="{FF2B5EF4-FFF2-40B4-BE49-F238E27FC236}">
                <a16:creationId xmlns:a16="http://schemas.microsoft.com/office/drawing/2014/main" id="{25C22DAE-770D-FB3F-B0FD-BA70D93AC563}"/>
              </a:ext>
            </a:extLst>
          </p:cNvPr>
          <p:cNvPicPr>
            <a:picLocks noChangeAspect="1"/>
          </p:cNvPicPr>
          <p:nvPr/>
        </p:nvPicPr>
        <p:blipFill>
          <a:blip r:embed="rId2"/>
          <a:stretch>
            <a:fillRect/>
          </a:stretch>
        </p:blipFill>
        <p:spPr>
          <a:xfrm>
            <a:off x="1932006" y="2354600"/>
            <a:ext cx="8486681" cy="4115647"/>
          </a:xfrm>
          <a:prstGeom prst="rect">
            <a:avLst/>
          </a:prstGeom>
        </p:spPr>
      </p:pic>
    </p:spTree>
    <p:extLst>
      <p:ext uri="{BB962C8B-B14F-4D97-AF65-F5344CB8AC3E}">
        <p14:creationId xmlns:p14="http://schemas.microsoft.com/office/powerpoint/2010/main" val="737335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550F-2592-8FBC-8B57-817BD64F9B6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9FC0552-1F93-B50D-6A22-D1547323BC2D}"/>
              </a:ext>
            </a:extLst>
          </p:cNvPr>
          <p:cNvSpPr txBox="1">
            <a:spLocks noGrp="1"/>
          </p:cNvSpPr>
          <p:nvPr>
            <p:ph type="title"/>
          </p:nvPr>
        </p:nvSpPr>
        <p:spPr>
          <a:xfrm>
            <a:off x="519543" y="167309"/>
            <a:ext cx="11838710" cy="923330"/>
          </a:xfrm>
          <a:prstGeom prst="rect">
            <a:avLst/>
          </a:prstGeom>
          <a:noFill/>
        </p:spPr>
        <p:txBody>
          <a:bodyPr wrap="square" rtlCol="0">
            <a:spAutoFit/>
          </a:bodyPr>
          <a:lstStyle/>
          <a:p>
            <a:r>
              <a:rPr lang="de-DE" sz="6000" dirty="0">
                <a:solidFill>
                  <a:srgbClr val="E6007F"/>
                </a:solidFill>
                <a:latin typeface="Titillium" charset="0"/>
                <a:ea typeface="Titillium" charset="0"/>
                <a:cs typeface="Titillium" charset="0"/>
              </a:rPr>
              <a:t>Beispielrechnung</a:t>
            </a:r>
          </a:p>
        </p:txBody>
      </p:sp>
      <p:sp>
        <p:nvSpPr>
          <p:cNvPr id="2" name="Textfeld 1">
            <a:extLst>
              <a:ext uri="{FF2B5EF4-FFF2-40B4-BE49-F238E27FC236}">
                <a16:creationId xmlns:a16="http://schemas.microsoft.com/office/drawing/2014/main" id="{CAEEC69C-04A1-A2F8-36AC-C1B50ED32F68}"/>
              </a:ext>
            </a:extLst>
          </p:cNvPr>
          <p:cNvSpPr txBox="1"/>
          <p:nvPr/>
        </p:nvSpPr>
        <p:spPr>
          <a:xfrm>
            <a:off x="658090" y="1330035"/>
            <a:ext cx="10875819" cy="4154984"/>
          </a:xfrm>
          <a:prstGeom prst="rect">
            <a:avLst/>
          </a:prstGeom>
          <a:noFill/>
        </p:spPr>
        <p:txBody>
          <a:bodyPr wrap="square" rtlCol="0">
            <a:spAutoFit/>
          </a:bodyPr>
          <a:lstStyle/>
          <a:p>
            <a:r>
              <a:rPr lang="de-DE" sz="2400" u="sng" dirty="0"/>
              <a:t>Annahmen: </a:t>
            </a:r>
          </a:p>
          <a:p>
            <a:pPr marL="285750" indent="-285750">
              <a:buFont typeface="Arial" panose="020B0604020202020204" pitchFamily="34" charset="0"/>
              <a:buChar char="•"/>
            </a:pPr>
            <a:r>
              <a:rPr lang="de-DE" sz="2400" dirty="0"/>
              <a:t>Sie haben sich die Marktprämie mit </a:t>
            </a:r>
            <a:r>
              <a:rPr lang="de-DE" sz="2400" dirty="0">
                <a:solidFill>
                  <a:srgbClr val="00B050"/>
                </a:solidFill>
              </a:rPr>
              <a:t>8,98</a:t>
            </a:r>
            <a:r>
              <a:rPr lang="de-DE" sz="2400" dirty="0"/>
              <a:t> ct/kWh gesichert</a:t>
            </a:r>
          </a:p>
          <a:p>
            <a:pPr marL="285750" indent="-285750">
              <a:buFont typeface="Arial" panose="020B0604020202020204" pitchFamily="34" charset="0"/>
              <a:buChar char="•"/>
            </a:pPr>
            <a:r>
              <a:rPr lang="de-DE" sz="2400" dirty="0"/>
              <a:t>Der Strom wird von der </a:t>
            </a:r>
            <a:r>
              <a:rPr lang="de-DE" sz="2400" dirty="0" err="1"/>
              <a:t>ÖmAG</a:t>
            </a:r>
            <a:r>
              <a:rPr lang="de-DE" sz="2400" dirty="0"/>
              <a:t> abgenommen </a:t>
            </a:r>
          </a:p>
          <a:p>
            <a:pPr marL="285750" indent="-285750">
              <a:buFont typeface="Arial" panose="020B0604020202020204" pitchFamily="34" charset="0"/>
              <a:buChar char="•"/>
            </a:pPr>
            <a:r>
              <a:rPr lang="de-DE" sz="2400" dirty="0"/>
              <a:t>Der Marktpreis beträgt </a:t>
            </a:r>
            <a:r>
              <a:rPr lang="de-DE" sz="2400" dirty="0">
                <a:solidFill>
                  <a:srgbClr val="FFC000"/>
                </a:solidFill>
              </a:rPr>
              <a:t>5,339</a:t>
            </a:r>
            <a:r>
              <a:rPr lang="de-DE" sz="2400" dirty="0"/>
              <a:t> ct/kWh</a:t>
            </a:r>
          </a:p>
          <a:p>
            <a:pPr marL="285750" indent="-285750">
              <a:buFont typeface="Arial" panose="020B0604020202020204" pitchFamily="34" charset="0"/>
              <a:buChar char="•"/>
            </a:pPr>
            <a:r>
              <a:rPr lang="de-DE" sz="2400" dirty="0"/>
              <a:t>Der Referenzmarktpreis beträgt </a:t>
            </a:r>
            <a:r>
              <a:rPr lang="de-DE" sz="2400" dirty="0">
                <a:solidFill>
                  <a:srgbClr val="FF0000"/>
                </a:solidFill>
              </a:rPr>
              <a:t>4,27</a:t>
            </a:r>
            <a:r>
              <a:rPr lang="de-DE" sz="2400" dirty="0"/>
              <a:t> ct/kWh </a:t>
            </a:r>
          </a:p>
          <a:p>
            <a:pPr marL="285750" indent="-285750">
              <a:buFont typeface="Arial" panose="020B0604020202020204" pitchFamily="34" charset="0"/>
              <a:buChar char="•"/>
            </a:pPr>
            <a:endParaRPr lang="de-DE" sz="2400" dirty="0"/>
          </a:p>
          <a:p>
            <a:r>
              <a:rPr lang="de-DE" sz="2400" u="sng" dirty="0"/>
              <a:t>Berechnung:</a:t>
            </a:r>
          </a:p>
          <a:p>
            <a:pPr marL="285750" indent="-285750">
              <a:buFont typeface="Arial" panose="020B0604020202020204" pitchFamily="34" charset="0"/>
              <a:buChar char="•"/>
            </a:pPr>
            <a:r>
              <a:rPr lang="de-DE" sz="2400" dirty="0"/>
              <a:t>Sie erhalten durch Ihre Förderung durch die Marktprämie die Differenz zwischen </a:t>
            </a:r>
            <a:r>
              <a:rPr lang="de-DE" sz="2400" dirty="0">
                <a:solidFill>
                  <a:srgbClr val="FF0000"/>
                </a:solidFill>
              </a:rPr>
              <a:t>Referenzmarktpreis</a:t>
            </a:r>
            <a:r>
              <a:rPr lang="de-DE" sz="2400" dirty="0"/>
              <a:t> und Ihren </a:t>
            </a:r>
            <a:r>
              <a:rPr lang="de-DE" sz="2400" dirty="0">
                <a:solidFill>
                  <a:srgbClr val="00B050"/>
                </a:solidFill>
              </a:rPr>
              <a:t>8,98</a:t>
            </a:r>
            <a:r>
              <a:rPr lang="de-DE" sz="2400" dirty="0"/>
              <a:t> Cent: </a:t>
            </a:r>
            <a:r>
              <a:rPr lang="de-DE" sz="2400" dirty="0">
                <a:solidFill>
                  <a:schemeClr val="accent1">
                    <a:lumMod val="75000"/>
                  </a:schemeClr>
                </a:solidFill>
              </a:rPr>
              <a:t>4,62</a:t>
            </a:r>
            <a:r>
              <a:rPr lang="de-DE" sz="2400" dirty="0"/>
              <a:t> ct/kWh </a:t>
            </a:r>
          </a:p>
          <a:p>
            <a:pPr marL="285750" indent="-285750">
              <a:buFont typeface="Arial" panose="020B0604020202020204" pitchFamily="34" charset="0"/>
              <a:buChar char="•"/>
            </a:pPr>
            <a:r>
              <a:rPr lang="de-DE" sz="2400" dirty="0"/>
              <a:t>Das bedeutet sie bekommen pro Kilowattstunde den Marktpreis + die eben Berechnete Differenz: </a:t>
            </a:r>
            <a:r>
              <a:rPr lang="de-DE" sz="2400" dirty="0">
                <a:solidFill>
                  <a:srgbClr val="FFC000"/>
                </a:solidFill>
              </a:rPr>
              <a:t>5,339 </a:t>
            </a:r>
            <a:r>
              <a:rPr lang="de-DE" sz="2400" dirty="0"/>
              <a:t>ct + </a:t>
            </a:r>
            <a:r>
              <a:rPr lang="de-DE" sz="2400" dirty="0">
                <a:solidFill>
                  <a:schemeClr val="accent1">
                    <a:lumMod val="75000"/>
                  </a:schemeClr>
                </a:solidFill>
              </a:rPr>
              <a:t>4,62 </a:t>
            </a:r>
            <a:r>
              <a:rPr lang="de-DE" sz="2400" dirty="0"/>
              <a:t>ct = </a:t>
            </a:r>
            <a:r>
              <a:rPr lang="de-DE" sz="2400" b="1" dirty="0"/>
              <a:t>9,959 ct/kWh</a:t>
            </a:r>
            <a:r>
              <a:rPr lang="de-DE" b="1" dirty="0"/>
              <a:t> </a:t>
            </a:r>
          </a:p>
        </p:txBody>
      </p:sp>
    </p:spTree>
    <p:extLst>
      <p:ext uri="{BB962C8B-B14F-4D97-AF65-F5344CB8AC3E}">
        <p14:creationId xmlns:p14="http://schemas.microsoft.com/office/powerpoint/2010/main" val="2792817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550F-2592-8FBC-8B57-817BD64F9B61}"/>
            </a:ext>
          </a:extLst>
        </p:cNvPr>
        <p:cNvGrpSpPr/>
        <p:nvPr/>
      </p:nvGrpSpPr>
      <p:grpSpPr>
        <a:xfrm>
          <a:off x="0" y="0"/>
          <a:ext cx="0" cy="0"/>
          <a:chOff x="0" y="0"/>
          <a:chExt cx="0" cy="0"/>
        </a:xfrm>
      </p:grpSpPr>
      <p:pic>
        <p:nvPicPr>
          <p:cNvPr id="4" name="Grafik 3" descr="Ein Bild, das Text, Screenshot, Schrift, Zahl enthält.&#10;&#10;Automatisch generierte Beschreibung">
            <a:extLst>
              <a:ext uri="{FF2B5EF4-FFF2-40B4-BE49-F238E27FC236}">
                <a16:creationId xmlns:a16="http://schemas.microsoft.com/office/drawing/2014/main" id="{874DCC3B-895A-FCB0-BAAE-1FFC02F19C0B}"/>
              </a:ext>
            </a:extLst>
          </p:cNvPr>
          <p:cNvPicPr>
            <a:picLocks noChangeAspect="1"/>
          </p:cNvPicPr>
          <p:nvPr/>
        </p:nvPicPr>
        <p:blipFill>
          <a:blip r:embed="rId2"/>
          <a:stretch>
            <a:fillRect/>
          </a:stretch>
        </p:blipFill>
        <p:spPr>
          <a:xfrm>
            <a:off x="1482435" y="783647"/>
            <a:ext cx="8853055" cy="4979843"/>
          </a:xfrm>
          <a:prstGeom prst="rect">
            <a:avLst/>
          </a:prstGeom>
        </p:spPr>
      </p:pic>
    </p:spTree>
    <p:extLst>
      <p:ext uri="{BB962C8B-B14F-4D97-AF65-F5344CB8AC3E}">
        <p14:creationId xmlns:p14="http://schemas.microsoft.com/office/powerpoint/2010/main" val="2034469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603749" y="553795"/>
            <a:ext cx="7228615" cy="800873"/>
          </a:xfrm>
        </p:spPr>
        <p:txBody>
          <a:bodyPr>
            <a:normAutofit/>
          </a:bodyPr>
          <a:lstStyle/>
          <a:p>
            <a:r>
              <a:rPr lang="de-AT" dirty="0"/>
              <a:t>Fördertermine 2024</a:t>
            </a:r>
          </a:p>
          <a:p>
            <a:endParaRPr lang="de-AT" dirty="0"/>
          </a:p>
          <a:p>
            <a:endParaRPr lang="de-AT" dirty="0"/>
          </a:p>
          <a:p>
            <a:endParaRPr lang="de-AT" dirty="0"/>
          </a:p>
        </p:txBody>
      </p:sp>
      <p:pic>
        <p:nvPicPr>
          <p:cNvPr id="5" name="Bild 4"/>
          <p:cNvPicPr>
            <a:picLocks noChangeAspect="1"/>
          </p:cNvPicPr>
          <p:nvPr/>
        </p:nvPicPr>
        <p:blipFill>
          <a:blip r:embed="rId2"/>
          <a:stretch>
            <a:fillRect/>
          </a:stretch>
        </p:blipFill>
        <p:spPr>
          <a:xfrm>
            <a:off x="13813309" y="8737600"/>
            <a:ext cx="2235200" cy="927100"/>
          </a:xfrm>
          <a:prstGeom prst="rect">
            <a:avLst/>
          </a:prstGeom>
        </p:spPr>
      </p:pic>
      <p:pic>
        <p:nvPicPr>
          <p:cNvPr id="6" name="Bild 5"/>
          <p:cNvPicPr>
            <a:picLocks noChangeAspect="1"/>
          </p:cNvPicPr>
          <p:nvPr/>
        </p:nvPicPr>
        <p:blipFill>
          <a:blip r:embed="rId2"/>
          <a:stretch>
            <a:fillRect/>
          </a:stretch>
        </p:blipFill>
        <p:spPr>
          <a:xfrm>
            <a:off x="13965709" y="8890000"/>
            <a:ext cx="2235200" cy="927100"/>
          </a:xfrm>
          <a:prstGeom prst="rect">
            <a:avLst/>
          </a:prstGeom>
        </p:spPr>
      </p:pic>
      <p:pic>
        <p:nvPicPr>
          <p:cNvPr id="7" name="Bild 6"/>
          <p:cNvPicPr>
            <a:picLocks noChangeAspect="1"/>
          </p:cNvPicPr>
          <p:nvPr/>
        </p:nvPicPr>
        <p:blipFill>
          <a:blip r:embed="rId2"/>
          <a:stretch>
            <a:fillRect/>
          </a:stretch>
        </p:blipFill>
        <p:spPr>
          <a:xfrm>
            <a:off x="14118109" y="9042400"/>
            <a:ext cx="2235200" cy="927100"/>
          </a:xfrm>
          <a:prstGeom prst="rect">
            <a:avLst/>
          </a:prstGeom>
        </p:spPr>
      </p:pic>
      <p:sp>
        <p:nvSpPr>
          <p:cNvPr id="4" name="Textfeld 3">
            <a:extLst>
              <a:ext uri="{FF2B5EF4-FFF2-40B4-BE49-F238E27FC236}">
                <a16:creationId xmlns:a16="http://schemas.microsoft.com/office/drawing/2014/main" id="{61E73D8F-C537-4D62-B6F6-E3AB3EA91029}"/>
              </a:ext>
            </a:extLst>
          </p:cNvPr>
          <p:cNvSpPr txBox="1"/>
          <p:nvPr/>
        </p:nvSpPr>
        <p:spPr>
          <a:xfrm>
            <a:off x="4603749" y="1354668"/>
            <a:ext cx="7414080" cy="1569660"/>
          </a:xfrm>
          <a:prstGeom prst="rect">
            <a:avLst/>
          </a:prstGeom>
          <a:noFill/>
        </p:spPr>
        <p:txBody>
          <a:bodyPr wrap="square">
            <a:spAutoFit/>
          </a:bodyPr>
          <a:lstStyle/>
          <a:p>
            <a:r>
              <a:rPr lang="de-AT" sz="2400" dirty="0"/>
              <a:t>30.04. - 14.05.2024</a:t>
            </a:r>
          </a:p>
          <a:p>
            <a:r>
              <a:rPr lang="de-AT" sz="2400" dirty="0"/>
              <a:t>25.06. - 29.07.2024</a:t>
            </a:r>
          </a:p>
          <a:p>
            <a:r>
              <a:rPr lang="de-AT" sz="2400" dirty="0"/>
              <a:t>03.09. - 24.09.2024</a:t>
            </a:r>
          </a:p>
          <a:p>
            <a:r>
              <a:rPr lang="de-AT" sz="2400" dirty="0"/>
              <a:t>26.11. - 10.12.2024</a:t>
            </a:r>
          </a:p>
        </p:txBody>
      </p:sp>
    </p:spTree>
    <p:extLst>
      <p:ext uri="{BB962C8B-B14F-4D97-AF65-F5344CB8AC3E}">
        <p14:creationId xmlns:p14="http://schemas.microsoft.com/office/powerpoint/2010/main" val="4159101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2866230" y="2143486"/>
            <a:ext cx="7838983" cy="2308324"/>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Erkenntnisse aus den letzten Calls</a:t>
            </a:r>
          </a:p>
        </p:txBody>
      </p:sp>
    </p:spTree>
    <p:extLst>
      <p:ext uri="{BB962C8B-B14F-4D97-AF65-F5344CB8AC3E}">
        <p14:creationId xmlns:p14="http://schemas.microsoft.com/office/powerpoint/2010/main" val="32569050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xmlns:p14="http://schemas.microsoft.com/office/powerpoint/2010/main" spd="slow">
        <p:randomBar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3762609" y="553795"/>
            <a:ext cx="7870591" cy="800873"/>
          </a:xfrm>
        </p:spPr>
        <p:txBody>
          <a:bodyPr>
            <a:normAutofit/>
          </a:bodyPr>
          <a:lstStyle/>
          <a:p>
            <a:r>
              <a:rPr lang="en-US" dirty="0" err="1"/>
              <a:t>Deutliche</a:t>
            </a:r>
            <a:r>
              <a:rPr lang="en-US" dirty="0"/>
              <a:t> </a:t>
            </a:r>
            <a:r>
              <a:rPr lang="en-US" dirty="0" err="1"/>
              <a:t>Unterzeichnung</a:t>
            </a:r>
            <a:r>
              <a:rPr lang="en-US" dirty="0"/>
              <a:t> </a:t>
            </a:r>
            <a:r>
              <a:rPr lang="en-US" dirty="0" err="1"/>
              <a:t>bei</a:t>
            </a:r>
            <a:r>
              <a:rPr lang="en-US" dirty="0"/>
              <a:t> der </a:t>
            </a:r>
            <a:r>
              <a:rPr lang="en-US" dirty="0" err="1"/>
              <a:t>Marktprämie</a:t>
            </a:r>
            <a:r>
              <a:rPr lang="en-US" dirty="0"/>
              <a:t> </a:t>
            </a:r>
          </a:p>
          <a:p>
            <a:endParaRPr lang="en-US" dirty="0"/>
          </a:p>
        </p:txBody>
      </p:sp>
      <p:sp>
        <p:nvSpPr>
          <p:cNvPr id="3" name="Text Placeholder 2"/>
          <p:cNvSpPr>
            <a:spLocks noGrp="1"/>
          </p:cNvSpPr>
          <p:nvPr>
            <p:ph type="body" sz="quarter" idx="17"/>
          </p:nvPr>
        </p:nvSpPr>
        <p:spPr>
          <a:xfrm>
            <a:off x="4106333" y="1718733"/>
            <a:ext cx="7526867" cy="4695922"/>
          </a:xfrm>
        </p:spPr>
        <p:txBody>
          <a:bodyPr>
            <a:normAutofit/>
          </a:bodyPr>
          <a:lstStyle/>
          <a:p>
            <a:pPr marL="457200" indent="-457200" fontAlgn="base">
              <a:buFontTx/>
              <a:buChar char="-"/>
            </a:pPr>
            <a:r>
              <a:rPr lang="de-DE" dirty="0"/>
              <a:t>Beim Gebotstermin Juni 2024 wurden nur 57,7% des Volumens ausgeschöpft</a:t>
            </a:r>
          </a:p>
          <a:p>
            <a:pPr marL="457200" indent="-457200" fontAlgn="base">
              <a:buFontTx/>
              <a:buChar char="-"/>
            </a:pPr>
            <a:r>
              <a:rPr lang="de-DE" dirty="0"/>
              <a:t> Insgesamt wurden für 187 </a:t>
            </a:r>
            <a:r>
              <a:rPr lang="de-DE" dirty="0" err="1"/>
              <a:t>MWp</a:t>
            </a:r>
            <a:r>
              <a:rPr lang="de-DE" dirty="0"/>
              <a:t> Förderung über die Marktprämie beantragt </a:t>
            </a:r>
          </a:p>
          <a:p>
            <a:pPr marL="0" indent="0" fontAlgn="base">
              <a:buNone/>
            </a:pPr>
            <a:r>
              <a:rPr lang="de-DE" dirty="0"/>
              <a:t>		</a:t>
            </a:r>
          </a:p>
          <a:p>
            <a:pPr marL="0" indent="0" fontAlgn="base">
              <a:buNone/>
            </a:pPr>
            <a:endParaRPr lang="de-DE" dirty="0"/>
          </a:p>
          <a:p>
            <a:pPr marL="0" indent="0" fontAlgn="base">
              <a:buNone/>
            </a:pPr>
            <a:r>
              <a:rPr lang="de-DE" dirty="0"/>
              <a:t>		Budget wurde kaum ausgeschöpft, 			daher kann mit dem maximal 			Betrag gerechnet werden</a:t>
            </a:r>
          </a:p>
          <a:p>
            <a:pPr marL="0" indent="0" fontAlgn="base">
              <a:buNone/>
            </a:pPr>
            <a:endParaRPr lang="de-DE" dirty="0"/>
          </a:p>
          <a:p>
            <a:pPr marL="0" indent="0" fontAlgn="base">
              <a:buNone/>
            </a:pPr>
            <a:endParaRPr lang="en-US" dirty="0"/>
          </a:p>
          <a:p>
            <a:pPr marL="0" indent="0">
              <a:buNone/>
            </a:pPr>
            <a:endParaRPr lang="en-US" dirty="0"/>
          </a:p>
        </p:txBody>
      </p:sp>
      <p:pic>
        <p:nvPicPr>
          <p:cNvPr id="5" name="Bild 4"/>
          <p:cNvPicPr>
            <a:picLocks noChangeAspect="1"/>
          </p:cNvPicPr>
          <p:nvPr/>
        </p:nvPicPr>
        <p:blipFill>
          <a:blip r:embed="rId2"/>
          <a:stretch>
            <a:fillRect/>
          </a:stretch>
        </p:blipFill>
        <p:spPr>
          <a:xfrm>
            <a:off x="13813309" y="8737600"/>
            <a:ext cx="2235200" cy="927100"/>
          </a:xfrm>
          <a:prstGeom prst="rect">
            <a:avLst/>
          </a:prstGeom>
        </p:spPr>
      </p:pic>
      <p:pic>
        <p:nvPicPr>
          <p:cNvPr id="6" name="Bild 5"/>
          <p:cNvPicPr>
            <a:picLocks noChangeAspect="1"/>
          </p:cNvPicPr>
          <p:nvPr/>
        </p:nvPicPr>
        <p:blipFill>
          <a:blip r:embed="rId2"/>
          <a:stretch>
            <a:fillRect/>
          </a:stretch>
        </p:blipFill>
        <p:spPr>
          <a:xfrm>
            <a:off x="13965709" y="8890000"/>
            <a:ext cx="2235200" cy="927100"/>
          </a:xfrm>
          <a:prstGeom prst="rect">
            <a:avLst/>
          </a:prstGeom>
        </p:spPr>
      </p:pic>
      <p:pic>
        <p:nvPicPr>
          <p:cNvPr id="7" name="Bild 6"/>
          <p:cNvPicPr>
            <a:picLocks noChangeAspect="1"/>
          </p:cNvPicPr>
          <p:nvPr/>
        </p:nvPicPr>
        <p:blipFill>
          <a:blip r:embed="rId2"/>
          <a:stretch>
            <a:fillRect/>
          </a:stretch>
        </p:blipFill>
        <p:spPr>
          <a:xfrm>
            <a:off x="14118109" y="9042400"/>
            <a:ext cx="2235200" cy="927100"/>
          </a:xfrm>
          <a:prstGeom prst="rect">
            <a:avLst/>
          </a:prstGeom>
        </p:spPr>
      </p:pic>
      <p:sp>
        <p:nvSpPr>
          <p:cNvPr id="9" name="Pfeil: nach rechts 8">
            <a:extLst>
              <a:ext uri="{FF2B5EF4-FFF2-40B4-BE49-F238E27FC236}">
                <a16:creationId xmlns:a16="http://schemas.microsoft.com/office/drawing/2014/main" id="{D4F2C0CB-B310-05C4-F545-FC35D2F901F3}"/>
              </a:ext>
            </a:extLst>
          </p:cNvPr>
          <p:cNvSpPr/>
          <p:nvPr/>
        </p:nvSpPr>
        <p:spPr>
          <a:xfrm>
            <a:off x="4553360" y="5315259"/>
            <a:ext cx="1058779" cy="43313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472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236214" y="521298"/>
            <a:ext cx="10124214" cy="6186309"/>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Riesige Chance für große Dächer mit wenig Stromverbrauch darunter! </a:t>
            </a:r>
          </a:p>
          <a:p>
            <a:r>
              <a:rPr lang="de-DE" sz="5400" dirty="0">
                <a:solidFill>
                  <a:srgbClr val="E6007F"/>
                </a:solidFill>
                <a:latin typeface="Titillium" charset="0"/>
                <a:ea typeface="Titillium" charset="0"/>
                <a:cs typeface="Titillium" charset="0"/>
              </a:rPr>
              <a:t>Ist noch ein Jahr nach Neuwahl sicher verfügbar.</a:t>
            </a:r>
          </a:p>
        </p:txBody>
      </p:sp>
    </p:spTree>
    <p:extLst>
      <p:ext uri="{BB962C8B-B14F-4D97-AF65-F5344CB8AC3E}">
        <p14:creationId xmlns:p14="http://schemas.microsoft.com/office/powerpoint/2010/main" val="2194469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xmlns:p14="http://schemas.microsoft.com/office/powerpoint/2010/main" spd="slow">
        <p:randomBar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8" y="1906293"/>
            <a:ext cx="9135606" cy="2308324"/>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EAG - Investitionsförderung</a:t>
            </a:r>
          </a:p>
        </p:txBody>
      </p:sp>
    </p:spTree>
    <p:extLst>
      <p:ext uri="{BB962C8B-B14F-4D97-AF65-F5344CB8AC3E}">
        <p14:creationId xmlns:p14="http://schemas.microsoft.com/office/powerpoint/2010/main" val="5136910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xmlns:p14="http://schemas.microsoft.com/office/powerpoint/2010/main" spd="slow">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fik 1">
            <a:extLst>
              <a:ext uri="{FF2B5EF4-FFF2-40B4-BE49-F238E27FC236}">
                <a16:creationId xmlns:a16="http://schemas.microsoft.com/office/drawing/2014/main" id="{CD0D4178-152B-986B-1CDC-977957B6558E}"/>
              </a:ext>
            </a:extLst>
          </p:cNvPr>
          <p:cNvPicPr>
            <a:picLocks noChangeAspect="1"/>
          </p:cNvPicPr>
          <p:nvPr/>
        </p:nvPicPr>
        <p:blipFill>
          <a:blip r:embed="rId3"/>
          <a:srcRect l="3525" r="3124"/>
          <a:stretch/>
        </p:blipFill>
        <p:spPr>
          <a:xfrm>
            <a:off x="20" y="1282"/>
            <a:ext cx="12191980" cy="6856718"/>
          </a:xfrm>
          <a:prstGeom prst="rect">
            <a:avLst/>
          </a:prstGeom>
        </p:spPr>
      </p:pic>
    </p:spTree>
    <p:extLst>
      <p:ext uri="{BB962C8B-B14F-4D97-AF65-F5344CB8AC3E}">
        <p14:creationId xmlns:p14="http://schemas.microsoft.com/office/powerpoint/2010/main" val="2443840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603750" y="553795"/>
            <a:ext cx="5645150" cy="800873"/>
          </a:xfrm>
        </p:spPr>
        <p:txBody>
          <a:bodyPr>
            <a:normAutofit/>
          </a:bodyPr>
          <a:lstStyle/>
          <a:p>
            <a:r>
              <a:rPr lang="de-AT" dirty="0"/>
              <a:t>Investitionsförderung 2024</a:t>
            </a:r>
            <a:endParaRPr lang="en-US" dirty="0"/>
          </a:p>
        </p:txBody>
      </p:sp>
      <p:sp>
        <p:nvSpPr>
          <p:cNvPr id="3" name="Text Placeholder 2"/>
          <p:cNvSpPr>
            <a:spLocks noGrp="1"/>
          </p:cNvSpPr>
          <p:nvPr>
            <p:ph type="body" sz="quarter" idx="17"/>
          </p:nvPr>
        </p:nvSpPr>
        <p:spPr>
          <a:xfrm>
            <a:off x="4106333" y="1718733"/>
            <a:ext cx="7526867" cy="4695922"/>
          </a:xfrm>
        </p:spPr>
        <p:txBody>
          <a:bodyPr>
            <a:normAutofit/>
          </a:bodyPr>
          <a:lstStyle/>
          <a:p>
            <a:pPr lvl="1" fontAlgn="base"/>
            <a:endParaRPr lang="de-AT" dirty="0"/>
          </a:p>
          <a:p>
            <a:pPr marL="0" indent="0" fontAlgn="base">
              <a:buNone/>
            </a:pPr>
            <a:r>
              <a:rPr lang="de-AT" dirty="0"/>
              <a:t>	</a:t>
            </a:r>
          </a:p>
          <a:p>
            <a:pPr lvl="1">
              <a:buFont typeface="Arial"/>
              <a:buChar char="•"/>
            </a:pPr>
            <a:endParaRPr lang="de-DE" b="1" dirty="0">
              <a:latin typeface="+mn-lt"/>
            </a:endParaRPr>
          </a:p>
          <a:p>
            <a:pPr marL="0" indent="0">
              <a:buNone/>
            </a:pPr>
            <a:endParaRPr lang="de-DE" dirty="0"/>
          </a:p>
          <a:p>
            <a:pPr marL="0" indent="0">
              <a:buNone/>
            </a:pPr>
            <a:endParaRPr lang="en-US" dirty="0"/>
          </a:p>
          <a:p>
            <a:pPr marL="0" indent="0">
              <a:buNone/>
            </a:pPr>
            <a:endParaRPr lang="en-US" dirty="0"/>
          </a:p>
        </p:txBody>
      </p:sp>
      <p:pic>
        <p:nvPicPr>
          <p:cNvPr id="4" name="Grafik 3">
            <a:extLst>
              <a:ext uri="{FF2B5EF4-FFF2-40B4-BE49-F238E27FC236}">
                <a16:creationId xmlns:a16="http://schemas.microsoft.com/office/drawing/2014/main" id="{107AD78B-0261-3205-4F28-2E543731C331}"/>
              </a:ext>
            </a:extLst>
          </p:cNvPr>
          <p:cNvPicPr>
            <a:picLocks noChangeAspect="1"/>
          </p:cNvPicPr>
          <p:nvPr/>
        </p:nvPicPr>
        <p:blipFill>
          <a:blip r:embed="rId2"/>
          <a:stretch>
            <a:fillRect/>
          </a:stretch>
        </p:blipFill>
        <p:spPr>
          <a:xfrm>
            <a:off x="4423080" y="1202268"/>
            <a:ext cx="6006490" cy="6088350"/>
          </a:xfrm>
          <a:prstGeom prst="rect">
            <a:avLst/>
          </a:prstGeom>
        </p:spPr>
      </p:pic>
    </p:spTree>
    <p:extLst>
      <p:ext uri="{BB962C8B-B14F-4D97-AF65-F5344CB8AC3E}">
        <p14:creationId xmlns:p14="http://schemas.microsoft.com/office/powerpoint/2010/main" val="906390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671518" y="1079999"/>
            <a:ext cx="7838983" cy="3416320"/>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Erkenntnisse aus 2023</a:t>
            </a:r>
          </a:p>
          <a:p>
            <a:r>
              <a:rPr lang="de-DE" sz="7200" dirty="0">
                <a:solidFill>
                  <a:srgbClr val="E6007F"/>
                </a:solidFill>
                <a:latin typeface="Titillium" charset="0"/>
                <a:ea typeface="Titillium" charset="0"/>
                <a:cs typeface="Titillium" charset="0"/>
              </a:rPr>
              <a:t>Investitionsprämie </a:t>
            </a:r>
          </a:p>
        </p:txBody>
      </p:sp>
    </p:spTree>
    <p:extLst>
      <p:ext uri="{BB962C8B-B14F-4D97-AF65-F5344CB8AC3E}">
        <p14:creationId xmlns:p14="http://schemas.microsoft.com/office/powerpoint/2010/main" val="38268959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xmlns:p14="http://schemas.microsoft.com/office/powerpoint/2010/main" spd="slow">
        <p:randomBar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C0EB780-2322-F81C-DAB2-02D6BB489D98}"/>
              </a:ext>
            </a:extLst>
          </p:cNvPr>
          <p:cNvSpPr txBox="1"/>
          <p:nvPr/>
        </p:nvSpPr>
        <p:spPr>
          <a:xfrm>
            <a:off x="568117" y="228739"/>
            <a:ext cx="11246557" cy="769441"/>
          </a:xfrm>
          <a:prstGeom prst="rect">
            <a:avLst/>
          </a:prstGeom>
          <a:noFill/>
        </p:spPr>
        <p:txBody>
          <a:bodyPr wrap="square" rtlCol="0">
            <a:spAutoFit/>
          </a:bodyPr>
          <a:lstStyle/>
          <a:p>
            <a:r>
              <a:rPr lang="de-AT" sz="4400" dirty="0" err="1">
                <a:solidFill>
                  <a:srgbClr val="E6007F"/>
                </a:solidFill>
                <a:latin typeface="Titillium" charset="0"/>
                <a:ea typeface="Titillium" charset="0"/>
                <a:cs typeface="Titillium" charset="0"/>
              </a:rPr>
              <a:t>Erkentnisse</a:t>
            </a:r>
            <a:r>
              <a:rPr lang="de-AT" sz="4400" dirty="0">
                <a:solidFill>
                  <a:srgbClr val="E6007F"/>
                </a:solidFill>
                <a:latin typeface="Titillium" charset="0"/>
                <a:ea typeface="Titillium" charset="0"/>
                <a:cs typeface="Titillium" charset="0"/>
              </a:rPr>
              <a:t> aus den </a:t>
            </a:r>
            <a:r>
              <a:rPr lang="de-AT" sz="4400" dirty="0" err="1">
                <a:solidFill>
                  <a:srgbClr val="E6007F"/>
                </a:solidFill>
                <a:latin typeface="Titillium" charset="0"/>
                <a:ea typeface="Titillium" charset="0"/>
                <a:cs typeface="Titillium" charset="0"/>
              </a:rPr>
              <a:t>Fördercalls</a:t>
            </a:r>
            <a:endParaRPr lang="de-AT" sz="4400" dirty="0">
              <a:solidFill>
                <a:srgbClr val="E6007F"/>
              </a:solidFill>
              <a:latin typeface="Titillium" charset="0"/>
              <a:ea typeface="Titillium" charset="0"/>
              <a:cs typeface="Titillium" charset="0"/>
            </a:endParaRPr>
          </a:p>
        </p:txBody>
      </p:sp>
      <p:sp>
        <p:nvSpPr>
          <p:cNvPr id="5" name="Textfeld 4">
            <a:extLst>
              <a:ext uri="{FF2B5EF4-FFF2-40B4-BE49-F238E27FC236}">
                <a16:creationId xmlns:a16="http://schemas.microsoft.com/office/drawing/2014/main" id="{01006525-920D-A16D-2029-6FB30FA63669}"/>
              </a:ext>
            </a:extLst>
          </p:cNvPr>
          <p:cNvSpPr txBox="1"/>
          <p:nvPr/>
        </p:nvSpPr>
        <p:spPr>
          <a:xfrm>
            <a:off x="251460" y="1175386"/>
            <a:ext cx="11555730" cy="830997"/>
          </a:xfrm>
          <a:prstGeom prst="rect">
            <a:avLst/>
          </a:prstGeom>
          <a:noFill/>
        </p:spPr>
        <p:txBody>
          <a:bodyPr wrap="square" rtlCol="0">
            <a:spAutoFit/>
          </a:bodyPr>
          <a:lstStyle/>
          <a:p>
            <a:r>
              <a:rPr lang="en-US" sz="2400" dirty="0"/>
              <a:t> </a:t>
            </a:r>
          </a:p>
          <a:p>
            <a:endParaRPr lang="en-US" sz="2400" dirty="0"/>
          </a:p>
        </p:txBody>
      </p:sp>
      <p:pic>
        <p:nvPicPr>
          <p:cNvPr id="4" name="Grafik 3">
            <a:extLst>
              <a:ext uri="{FF2B5EF4-FFF2-40B4-BE49-F238E27FC236}">
                <a16:creationId xmlns:a16="http://schemas.microsoft.com/office/drawing/2014/main" id="{2D28A5FC-3D54-5F60-C54E-4993CC3EEEA0}"/>
              </a:ext>
            </a:extLst>
          </p:cNvPr>
          <p:cNvPicPr>
            <a:picLocks noChangeAspect="1"/>
          </p:cNvPicPr>
          <p:nvPr/>
        </p:nvPicPr>
        <p:blipFill>
          <a:blip r:embed="rId3"/>
          <a:stretch>
            <a:fillRect/>
          </a:stretch>
        </p:blipFill>
        <p:spPr>
          <a:xfrm>
            <a:off x="6564169" y="1175386"/>
            <a:ext cx="4774851" cy="4851617"/>
          </a:xfrm>
          <a:prstGeom prst="rect">
            <a:avLst/>
          </a:prstGeom>
        </p:spPr>
      </p:pic>
      <p:pic>
        <p:nvPicPr>
          <p:cNvPr id="7" name="Grafik 6">
            <a:extLst>
              <a:ext uri="{FF2B5EF4-FFF2-40B4-BE49-F238E27FC236}">
                <a16:creationId xmlns:a16="http://schemas.microsoft.com/office/drawing/2014/main" id="{1E2F6DC2-E0C8-D85C-E183-5BF7B67F7CA4}"/>
              </a:ext>
            </a:extLst>
          </p:cNvPr>
          <p:cNvPicPr>
            <a:picLocks noChangeAspect="1"/>
          </p:cNvPicPr>
          <p:nvPr/>
        </p:nvPicPr>
        <p:blipFill>
          <a:blip r:embed="rId4"/>
          <a:stretch>
            <a:fillRect/>
          </a:stretch>
        </p:blipFill>
        <p:spPr>
          <a:xfrm>
            <a:off x="1142117" y="1175386"/>
            <a:ext cx="5205704" cy="5214395"/>
          </a:xfrm>
          <a:prstGeom prst="rect">
            <a:avLst/>
          </a:prstGeom>
        </p:spPr>
      </p:pic>
    </p:spTree>
    <p:extLst>
      <p:ext uri="{BB962C8B-B14F-4D97-AF65-F5344CB8AC3E}">
        <p14:creationId xmlns:p14="http://schemas.microsoft.com/office/powerpoint/2010/main" val="24253873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14DEAA-61BB-8065-DDFF-A1775AB9A889}"/>
              </a:ext>
            </a:extLst>
          </p:cNvPr>
          <p:cNvPicPr>
            <a:picLocks noChangeAspect="1"/>
          </p:cNvPicPr>
          <p:nvPr/>
        </p:nvPicPr>
        <p:blipFill>
          <a:blip r:embed="rId3"/>
          <a:stretch>
            <a:fillRect/>
          </a:stretch>
        </p:blipFill>
        <p:spPr>
          <a:xfrm>
            <a:off x="6324091" y="1321655"/>
            <a:ext cx="5388015" cy="5388015"/>
          </a:xfrm>
          <a:prstGeom prst="rect">
            <a:avLst/>
          </a:prstGeom>
        </p:spPr>
      </p:pic>
      <p:sp>
        <p:nvSpPr>
          <p:cNvPr id="3" name="Textfeld 2">
            <a:extLst>
              <a:ext uri="{FF2B5EF4-FFF2-40B4-BE49-F238E27FC236}">
                <a16:creationId xmlns:a16="http://schemas.microsoft.com/office/drawing/2014/main" id="{5C0EB780-2322-F81C-DAB2-02D6BB489D98}"/>
              </a:ext>
            </a:extLst>
          </p:cNvPr>
          <p:cNvSpPr txBox="1"/>
          <p:nvPr/>
        </p:nvSpPr>
        <p:spPr>
          <a:xfrm>
            <a:off x="568117" y="228739"/>
            <a:ext cx="11246557" cy="769441"/>
          </a:xfrm>
          <a:prstGeom prst="rect">
            <a:avLst/>
          </a:prstGeom>
          <a:noFill/>
        </p:spPr>
        <p:txBody>
          <a:bodyPr wrap="square" rtlCol="0">
            <a:spAutoFit/>
          </a:bodyPr>
          <a:lstStyle/>
          <a:p>
            <a:r>
              <a:rPr lang="de-AT" sz="4400" dirty="0">
                <a:solidFill>
                  <a:srgbClr val="E6007F"/>
                </a:solidFill>
                <a:latin typeface="Titillium" charset="0"/>
                <a:ea typeface="Titillium" charset="0"/>
                <a:cs typeface="Titillium" charset="0"/>
              </a:rPr>
              <a:t>Erkenntnisse aus den </a:t>
            </a:r>
            <a:r>
              <a:rPr lang="de-AT" sz="4400" dirty="0" err="1">
                <a:solidFill>
                  <a:srgbClr val="E6007F"/>
                </a:solidFill>
                <a:latin typeface="Titillium" charset="0"/>
                <a:ea typeface="Titillium" charset="0"/>
                <a:cs typeface="Titillium" charset="0"/>
              </a:rPr>
              <a:t>Fördercalls</a:t>
            </a:r>
            <a:endParaRPr lang="de-AT" sz="4400" dirty="0">
              <a:solidFill>
                <a:srgbClr val="E6007F"/>
              </a:solidFill>
              <a:latin typeface="Titillium" charset="0"/>
              <a:ea typeface="Titillium" charset="0"/>
              <a:cs typeface="Titillium" charset="0"/>
            </a:endParaRPr>
          </a:p>
        </p:txBody>
      </p:sp>
      <p:sp>
        <p:nvSpPr>
          <p:cNvPr id="5" name="Textfeld 4">
            <a:extLst>
              <a:ext uri="{FF2B5EF4-FFF2-40B4-BE49-F238E27FC236}">
                <a16:creationId xmlns:a16="http://schemas.microsoft.com/office/drawing/2014/main" id="{01006525-920D-A16D-2029-6FB30FA63669}"/>
              </a:ext>
            </a:extLst>
          </p:cNvPr>
          <p:cNvSpPr txBox="1"/>
          <p:nvPr/>
        </p:nvSpPr>
        <p:spPr>
          <a:xfrm>
            <a:off x="251460" y="1175386"/>
            <a:ext cx="11555730" cy="830997"/>
          </a:xfrm>
          <a:prstGeom prst="rect">
            <a:avLst/>
          </a:prstGeom>
          <a:noFill/>
        </p:spPr>
        <p:txBody>
          <a:bodyPr wrap="square" rtlCol="0">
            <a:spAutoFit/>
          </a:bodyPr>
          <a:lstStyle/>
          <a:p>
            <a:r>
              <a:rPr lang="en-US" sz="2400" dirty="0"/>
              <a:t> </a:t>
            </a:r>
          </a:p>
          <a:p>
            <a:endParaRPr lang="en-US" sz="2400" dirty="0"/>
          </a:p>
        </p:txBody>
      </p:sp>
      <p:sp>
        <p:nvSpPr>
          <p:cNvPr id="14" name="Ellipse 13">
            <a:extLst>
              <a:ext uri="{FF2B5EF4-FFF2-40B4-BE49-F238E27FC236}">
                <a16:creationId xmlns:a16="http://schemas.microsoft.com/office/drawing/2014/main" id="{89BB8947-72E7-51A7-64A0-E97E7E2813D6}"/>
              </a:ext>
            </a:extLst>
          </p:cNvPr>
          <p:cNvSpPr/>
          <p:nvPr/>
        </p:nvSpPr>
        <p:spPr>
          <a:xfrm>
            <a:off x="10715405" y="4169780"/>
            <a:ext cx="576450" cy="1609654"/>
          </a:xfrm>
          <a:prstGeom prst="ellipse">
            <a:avLst/>
          </a:prstGeom>
          <a:noFill/>
          <a:ln>
            <a:solidFill>
              <a:srgbClr val="E7027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 name="Grafik 1">
            <a:extLst>
              <a:ext uri="{FF2B5EF4-FFF2-40B4-BE49-F238E27FC236}">
                <a16:creationId xmlns:a16="http://schemas.microsoft.com/office/drawing/2014/main" id="{00B6B17C-DC22-1F21-6BC1-96635C15AC80}"/>
              </a:ext>
            </a:extLst>
          </p:cNvPr>
          <p:cNvPicPr>
            <a:picLocks noChangeAspect="1"/>
          </p:cNvPicPr>
          <p:nvPr/>
        </p:nvPicPr>
        <p:blipFill>
          <a:blip r:embed="rId4"/>
          <a:stretch>
            <a:fillRect/>
          </a:stretch>
        </p:blipFill>
        <p:spPr>
          <a:xfrm>
            <a:off x="1188370" y="1296898"/>
            <a:ext cx="4689180" cy="4674411"/>
          </a:xfrm>
          <a:prstGeom prst="rect">
            <a:avLst/>
          </a:prstGeom>
        </p:spPr>
      </p:pic>
    </p:spTree>
    <p:extLst>
      <p:ext uri="{BB962C8B-B14F-4D97-AF65-F5344CB8AC3E}">
        <p14:creationId xmlns:p14="http://schemas.microsoft.com/office/powerpoint/2010/main" val="423892446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603749" y="553795"/>
            <a:ext cx="7228615" cy="800873"/>
          </a:xfrm>
        </p:spPr>
        <p:txBody>
          <a:bodyPr>
            <a:normAutofit/>
          </a:bodyPr>
          <a:lstStyle/>
          <a:p>
            <a:r>
              <a:rPr lang="de-AT" dirty="0"/>
              <a:t>Fördertermine 2024</a:t>
            </a:r>
          </a:p>
          <a:p>
            <a:endParaRPr lang="de-AT" dirty="0"/>
          </a:p>
          <a:p>
            <a:endParaRPr lang="de-AT" dirty="0"/>
          </a:p>
          <a:p>
            <a:endParaRPr lang="de-AT" dirty="0"/>
          </a:p>
        </p:txBody>
      </p:sp>
      <p:pic>
        <p:nvPicPr>
          <p:cNvPr id="5" name="Bild 4"/>
          <p:cNvPicPr>
            <a:picLocks noChangeAspect="1"/>
          </p:cNvPicPr>
          <p:nvPr/>
        </p:nvPicPr>
        <p:blipFill>
          <a:blip r:embed="rId2"/>
          <a:stretch>
            <a:fillRect/>
          </a:stretch>
        </p:blipFill>
        <p:spPr>
          <a:xfrm>
            <a:off x="13813309" y="8737600"/>
            <a:ext cx="2235200" cy="927100"/>
          </a:xfrm>
          <a:prstGeom prst="rect">
            <a:avLst/>
          </a:prstGeom>
        </p:spPr>
      </p:pic>
      <p:pic>
        <p:nvPicPr>
          <p:cNvPr id="6" name="Bild 5"/>
          <p:cNvPicPr>
            <a:picLocks noChangeAspect="1"/>
          </p:cNvPicPr>
          <p:nvPr/>
        </p:nvPicPr>
        <p:blipFill>
          <a:blip r:embed="rId2"/>
          <a:stretch>
            <a:fillRect/>
          </a:stretch>
        </p:blipFill>
        <p:spPr>
          <a:xfrm>
            <a:off x="13965709" y="8890000"/>
            <a:ext cx="2235200" cy="927100"/>
          </a:xfrm>
          <a:prstGeom prst="rect">
            <a:avLst/>
          </a:prstGeom>
        </p:spPr>
      </p:pic>
      <p:pic>
        <p:nvPicPr>
          <p:cNvPr id="7" name="Bild 6"/>
          <p:cNvPicPr>
            <a:picLocks noChangeAspect="1"/>
          </p:cNvPicPr>
          <p:nvPr/>
        </p:nvPicPr>
        <p:blipFill>
          <a:blip r:embed="rId2"/>
          <a:stretch>
            <a:fillRect/>
          </a:stretch>
        </p:blipFill>
        <p:spPr>
          <a:xfrm>
            <a:off x="14118109" y="9042400"/>
            <a:ext cx="2235200" cy="927100"/>
          </a:xfrm>
          <a:prstGeom prst="rect">
            <a:avLst/>
          </a:prstGeom>
        </p:spPr>
      </p:pic>
      <p:sp>
        <p:nvSpPr>
          <p:cNvPr id="4" name="Textfeld 3">
            <a:extLst>
              <a:ext uri="{FF2B5EF4-FFF2-40B4-BE49-F238E27FC236}">
                <a16:creationId xmlns:a16="http://schemas.microsoft.com/office/drawing/2014/main" id="{61E73D8F-C537-4D62-B6F6-E3AB3EA91029}"/>
              </a:ext>
            </a:extLst>
          </p:cNvPr>
          <p:cNvSpPr txBox="1"/>
          <p:nvPr/>
        </p:nvSpPr>
        <p:spPr>
          <a:xfrm>
            <a:off x="4603749" y="1485845"/>
            <a:ext cx="7414080" cy="3477875"/>
          </a:xfrm>
          <a:prstGeom prst="rect">
            <a:avLst/>
          </a:prstGeom>
          <a:noFill/>
        </p:spPr>
        <p:txBody>
          <a:bodyPr wrap="square">
            <a:spAutoFit/>
          </a:bodyPr>
          <a:lstStyle/>
          <a:p>
            <a:r>
              <a:rPr lang="de-AT" sz="2000" b="1" dirty="0">
                <a:solidFill>
                  <a:srgbClr val="000000"/>
                </a:solidFill>
                <a:effectLst/>
                <a:latin typeface="Calibri" panose="020F0502020204030204" pitchFamily="34" charset="0"/>
              </a:rPr>
              <a:t>Alle Kategorien:</a:t>
            </a:r>
            <a:br>
              <a:rPr lang="de-AT" sz="2000" b="0" dirty="0">
                <a:solidFill>
                  <a:srgbClr val="000000"/>
                </a:solidFill>
                <a:effectLst/>
                <a:latin typeface="Calibri" panose="020F0502020204030204" pitchFamily="34" charset="0"/>
              </a:rPr>
            </a:br>
            <a:r>
              <a:rPr lang="de-AT" sz="2000" b="0" dirty="0">
                <a:solidFill>
                  <a:srgbClr val="000000"/>
                </a:solidFill>
                <a:effectLst/>
                <a:latin typeface="Calibri" panose="020F0502020204030204" pitchFamily="34" charset="0"/>
              </a:rPr>
              <a:t>15.04.2024 – 29.04.2024</a:t>
            </a:r>
          </a:p>
          <a:p>
            <a:endParaRPr lang="de-AT" sz="2000" b="0" dirty="0">
              <a:solidFill>
                <a:srgbClr val="000000"/>
              </a:solidFill>
              <a:effectLst/>
              <a:latin typeface="Calibri" panose="020F0502020204030204" pitchFamily="34" charset="0"/>
            </a:endParaRPr>
          </a:p>
          <a:p>
            <a:r>
              <a:rPr lang="de-AT" sz="2000" b="0" dirty="0">
                <a:solidFill>
                  <a:srgbClr val="000000"/>
                </a:solidFill>
                <a:effectLst/>
                <a:latin typeface="Calibri" panose="020F0502020204030204" pitchFamily="34" charset="0"/>
              </a:rPr>
              <a:t>12.06.2024 – 26.06.2024</a:t>
            </a:r>
          </a:p>
          <a:p>
            <a:endParaRPr lang="de-AT" sz="2000" b="0" dirty="0">
              <a:solidFill>
                <a:srgbClr val="000000"/>
              </a:solidFill>
              <a:effectLst/>
              <a:latin typeface="Calibri" panose="020F0502020204030204" pitchFamily="34" charset="0"/>
            </a:endParaRPr>
          </a:p>
          <a:p>
            <a:r>
              <a:rPr lang="de-AT" sz="2000" b="0" dirty="0">
                <a:solidFill>
                  <a:srgbClr val="000000"/>
                </a:solidFill>
                <a:effectLst/>
                <a:latin typeface="Calibri" panose="020F0502020204030204" pitchFamily="34" charset="0"/>
              </a:rPr>
              <a:t>07.10.2024 – 21.10.2024</a:t>
            </a:r>
            <a:br>
              <a:rPr lang="de-AT" sz="2000" b="0" dirty="0">
                <a:solidFill>
                  <a:srgbClr val="000000"/>
                </a:solidFill>
                <a:effectLst/>
                <a:latin typeface="Calibri" panose="020F0502020204030204" pitchFamily="34" charset="0"/>
              </a:rPr>
            </a:br>
            <a:endParaRPr lang="de-AT" sz="2000" b="0" dirty="0">
              <a:solidFill>
                <a:srgbClr val="000000"/>
              </a:solidFill>
              <a:effectLst/>
              <a:latin typeface="Calibri" panose="020F0502020204030204" pitchFamily="34" charset="0"/>
            </a:endParaRPr>
          </a:p>
          <a:p>
            <a:r>
              <a:rPr lang="de-AT" sz="2000" dirty="0">
                <a:solidFill>
                  <a:srgbClr val="000000"/>
                </a:solidFill>
                <a:latin typeface="Calibri" panose="020F0502020204030204" pitchFamily="34" charset="0"/>
              </a:rPr>
              <a:t>Kategorie A: &gt; 11 kWp</a:t>
            </a:r>
          </a:p>
          <a:p>
            <a:r>
              <a:rPr lang="de-AT" sz="2000" dirty="0">
                <a:solidFill>
                  <a:srgbClr val="000000"/>
                </a:solidFill>
                <a:latin typeface="Calibri" panose="020F0502020204030204" pitchFamily="34" charset="0"/>
              </a:rPr>
              <a:t>Kategorie B: &gt; 10 kWp &lt; 21 kWp </a:t>
            </a:r>
          </a:p>
          <a:p>
            <a:r>
              <a:rPr lang="de-AT" sz="2000" dirty="0">
                <a:solidFill>
                  <a:srgbClr val="000000"/>
                </a:solidFill>
                <a:latin typeface="Calibri" panose="020F0502020204030204" pitchFamily="34" charset="0"/>
              </a:rPr>
              <a:t>Kategorie C: &gt; 20 kWp &lt; 101 kWp </a:t>
            </a:r>
          </a:p>
          <a:p>
            <a:r>
              <a:rPr lang="de-AT" sz="2000" dirty="0">
                <a:solidFill>
                  <a:srgbClr val="000000"/>
                </a:solidFill>
                <a:latin typeface="Calibri" panose="020F0502020204030204" pitchFamily="34" charset="0"/>
              </a:rPr>
              <a:t>Kategorie D: &gt; 100 kWp &lt; 1001 kWp</a:t>
            </a:r>
            <a:endParaRPr lang="en-US" sz="2000" dirty="0"/>
          </a:p>
        </p:txBody>
      </p:sp>
    </p:spTree>
    <p:extLst>
      <p:ext uri="{BB962C8B-B14F-4D97-AF65-F5344CB8AC3E}">
        <p14:creationId xmlns:p14="http://schemas.microsoft.com/office/powerpoint/2010/main" val="2741256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603749" y="553795"/>
            <a:ext cx="7228615" cy="800873"/>
          </a:xfrm>
        </p:spPr>
        <p:txBody>
          <a:bodyPr>
            <a:normAutofit/>
          </a:bodyPr>
          <a:lstStyle/>
          <a:p>
            <a:r>
              <a:rPr lang="de-AT" dirty="0"/>
              <a:t>Fördervoraussetzungen</a:t>
            </a:r>
          </a:p>
          <a:p>
            <a:endParaRPr lang="de-AT" dirty="0"/>
          </a:p>
          <a:p>
            <a:endParaRPr lang="de-AT" dirty="0"/>
          </a:p>
          <a:p>
            <a:endParaRPr lang="de-AT" dirty="0"/>
          </a:p>
        </p:txBody>
      </p:sp>
      <p:sp>
        <p:nvSpPr>
          <p:cNvPr id="3" name="Text Placeholder 2"/>
          <p:cNvSpPr>
            <a:spLocks noGrp="1"/>
          </p:cNvSpPr>
          <p:nvPr>
            <p:ph type="body" sz="quarter" idx="17"/>
          </p:nvPr>
        </p:nvSpPr>
        <p:spPr>
          <a:xfrm>
            <a:off x="4119396" y="1487956"/>
            <a:ext cx="7526867" cy="4411133"/>
          </a:xfrm>
        </p:spPr>
        <p:txBody>
          <a:bodyPr>
            <a:normAutofit/>
          </a:bodyPr>
          <a:lstStyle/>
          <a:p>
            <a:pPr>
              <a:buFont typeface="Arial"/>
              <a:buChar char="•"/>
            </a:pPr>
            <a:r>
              <a:rPr lang="de-AT" dirty="0"/>
              <a:t>Alle Genehmigungen inkl. Zählpunktzusage muss vorhanden sein. </a:t>
            </a:r>
          </a:p>
          <a:p>
            <a:pPr>
              <a:buFont typeface="Arial"/>
              <a:buChar char="•"/>
            </a:pPr>
            <a:r>
              <a:rPr lang="de-AT" dirty="0"/>
              <a:t>Je nach Bundesland unterschiedliche Vorlaufzeiten von wenigen Wochen bis viele Monate</a:t>
            </a:r>
            <a:endParaRPr lang="de-DE" dirty="0"/>
          </a:p>
          <a:p>
            <a:pPr>
              <a:buFont typeface="Arial"/>
              <a:buChar char="•"/>
            </a:pPr>
            <a:r>
              <a:rPr lang="en-US" dirty="0" err="1"/>
              <a:t>Bau</a:t>
            </a:r>
            <a:r>
              <a:rPr lang="en-US" dirty="0"/>
              <a:t> </a:t>
            </a:r>
            <a:r>
              <a:rPr lang="en-US" dirty="0" err="1"/>
              <a:t>vor</a:t>
            </a:r>
            <a:r>
              <a:rPr lang="en-US" dirty="0"/>
              <a:t> </a:t>
            </a:r>
            <a:r>
              <a:rPr lang="en-US" dirty="0" err="1"/>
              <a:t>Einreichung</a:t>
            </a:r>
            <a:r>
              <a:rPr lang="en-US" dirty="0"/>
              <a:t> </a:t>
            </a:r>
            <a:r>
              <a:rPr lang="en-US" dirty="0" err="1"/>
              <a:t>möglich</a:t>
            </a:r>
            <a:r>
              <a:rPr lang="en-US" dirty="0"/>
              <a:t>, </a:t>
            </a:r>
            <a:r>
              <a:rPr lang="en-US" dirty="0" err="1"/>
              <a:t>Inbestriebnahme</a:t>
            </a:r>
            <a:r>
              <a:rPr lang="en-US" dirty="0"/>
              <a:t> erst </a:t>
            </a:r>
            <a:r>
              <a:rPr lang="en-US" dirty="0" err="1"/>
              <a:t>nach</a:t>
            </a:r>
            <a:r>
              <a:rPr lang="en-US" dirty="0"/>
              <a:t> der </a:t>
            </a:r>
            <a:r>
              <a:rPr lang="en-US" dirty="0" err="1"/>
              <a:t>Antragstellung</a:t>
            </a:r>
            <a:r>
              <a:rPr lang="en-US" dirty="0"/>
              <a:t> </a:t>
            </a:r>
          </a:p>
          <a:p>
            <a:pPr>
              <a:buFont typeface="Arial"/>
              <a:buChar char="•"/>
            </a:pPr>
            <a:endParaRPr lang="en-US" dirty="0"/>
          </a:p>
          <a:p>
            <a:pPr marL="0" indent="0">
              <a:buNone/>
            </a:pPr>
            <a:endParaRPr lang="en-US" dirty="0"/>
          </a:p>
        </p:txBody>
      </p:sp>
      <p:pic>
        <p:nvPicPr>
          <p:cNvPr id="5" name="Bild 4"/>
          <p:cNvPicPr>
            <a:picLocks noChangeAspect="1"/>
          </p:cNvPicPr>
          <p:nvPr/>
        </p:nvPicPr>
        <p:blipFill>
          <a:blip r:embed="rId2"/>
          <a:stretch>
            <a:fillRect/>
          </a:stretch>
        </p:blipFill>
        <p:spPr>
          <a:xfrm>
            <a:off x="13813309" y="8737600"/>
            <a:ext cx="2235200" cy="927100"/>
          </a:xfrm>
          <a:prstGeom prst="rect">
            <a:avLst/>
          </a:prstGeom>
        </p:spPr>
      </p:pic>
      <p:pic>
        <p:nvPicPr>
          <p:cNvPr id="6" name="Bild 5"/>
          <p:cNvPicPr>
            <a:picLocks noChangeAspect="1"/>
          </p:cNvPicPr>
          <p:nvPr/>
        </p:nvPicPr>
        <p:blipFill>
          <a:blip r:embed="rId2"/>
          <a:stretch>
            <a:fillRect/>
          </a:stretch>
        </p:blipFill>
        <p:spPr>
          <a:xfrm>
            <a:off x="13965709" y="8890000"/>
            <a:ext cx="2235200" cy="927100"/>
          </a:xfrm>
          <a:prstGeom prst="rect">
            <a:avLst/>
          </a:prstGeom>
        </p:spPr>
      </p:pic>
      <p:pic>
        <p:nvPicPr>
          <p:cNvPr id="7" name="Bild 6"/>
          <p:cNvPicPr>
            <a:picLocks noChangeAspect="1"/>
          </p:cNvPicPr>
          <p:nvPr/>
        </p:nvPicPr>
        <p:blipFill>
          <a:blip r:embed="rId2"/>
          <a:stretch>
            <a:fillRect/>
          </a:stretch>
        </p:blipFill>
        <p:spPr>
          <a:xfrm>
            <a:off x="14118109" y="9042400"/>
            <a:ext cx="2235200" cy="927100"/>
          </a:xfrm>
          <a:prstGeom prst="rect">
            <a:avLst/>
          </a:prstGeom>
        </p:spPr>
      </p:pic>
    </p:spTree>
    <p:extLst>
      <p:ext uri="{BB962C8B-B14F-4D97-AF65-F5344CB8AC3E}">
        <p14:creationId xmlns:p14="http://schemas.microsoft.com/office/powerpoint/2010/main" val="3146774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olarzelle enthält.&#10;&#10;Automatisch generierte Beschreibung">
            <a:extLst>
              <a:ext uri="{FF2B5EF4-FFF2-40B4-BE49-F238E27FC236}">
                <a16:creationId xmlns:a16="http://schemas.microsoft.com/office/drawing/2014/main" id="{14E61EB1-3A68-9521-CAD2-C5ED5159396B}"/>
              </a:ext>
            </a:extLst>
          </p:cNvPr>
          <p:cNvPicPr>
            <a:picLocks noChangeAspect="1"/>
          </p:cNvPicPr>
          <p:nvPr/>
        </p:nvPicPr>
        <p:blipFill rotWithShape="1">
          <a:blip r:embed="rId2">
            <a:extLst>
              <a:ext uri="{28A0092B-C50C-407E-A947-70E740481C1C}">
                <a14:useLocalDpi xmlns:a14="http://schemas.microsoft.com/office/drawing/2010/main" val="0"/>
              </a:ext>
            </a:extLst>
          </a:blip>
          <a:srcRect l="-3336" t="-1805" r="44233" b="1963"/>
          <a:stretch/>
        </p:blipFill>
        <p:spPr>
          <a:xfrm>
            <a:off x="7240249" y="-121920"/>
            <a:ext cx="5078820" cy="6979920"/>
          </a:xfrm>
          <a:prstGeom prst="rect">
            <a:avLst/>
          </a:prstGeom>
          <a:effectLst>
            <a:outerShdw blurRad="127000" dist="50800" dir="10800000" sx="99000" sy="99000" algn="r" rotWithShape="0">
              <a:prstClr val="black">
                <a:alpha val="40000"/>
              </a:prstClr>
            </a:outerShdw>
          </a:effectLst>
        </p:spPr>
      </p:pic>
      <p:sp>
        <p:nvSpPr>
          <p:cNvPr id="3" name="Inhaltsplatzhalter 2">
            <a:extLst>
              <a:ext uri="{FF2B5EF4-FFF2-40B4-BE49-F238E27FC236}">
                <a16:creationId xmlns:a16="http://schemas.microsoft.com/office/drawing/2014/main" id="{C0825832-E742-EF8E-42CF-47B457E53E54}"/>
              </a:ext>
            </a:extLst>
          </p:cNvPr>
          <p:cNvSpPr>
            <a:spLocks noGrp="1"/>
          </p:cNvSpPr>
          <p:nvPr>
            <p:ph idx="1"/>
          </p:nvPr>
        </p:nvSpPr>
        <p:spPr>
          <a:xfrm>
            <a:off x="0" y="1394137"/>
            <a:ext cx="7771642" cy="3097549"/>
          </a:xfrm>
        </p:spPr>
        <p:txBody>
          <a:bodyPr>
            <a:normAutofit/>
          </a:bodyPr>
          <a:lstStyle/>
          <a:p>
            <a:r>
              <a:rPr lang="en-US" b="1" dirty="0"/>
              <a:t>200-250 €/</a:t>
            </a:r>
            <a:r>
              <a:rPr lang="en-US" b="1" dirty="0" err="1"/>
              <a:t>kWp</a:t>
            </a:r>
            <a:r>
              <a:rPr lang="en-US" b="1" dirty="0"/>
              <a:t> </a:t>
            </a:r>
            <a:r>
              <a:rPr lang="en-US" dirty="0"/>
              <a:t>für </a:t>
            </a:r>
            <a:r>
              <a:rPr lang="en-US" dirty="0" err="1"/>
              <a:t>Standardanlagen</a:t>
            </a:r>
            <a:endParaRPr lang="en-US" dirty="0"/>
          </a:p>
          <a:p>
            <a:r>
              <a:rPr lang="en-US" b="1" dirty="0"/>
              <a:t>400-500 €/</a:t>
            </a:r>
            <a:r>
              <a:rPr lang="en-US" b="1" dirty="0" err="1"/>
              <a:t>kWp</a:t>
            </a:r>
            <a:r>
              <a:rPr lang="en-US" b="1" dirty="0"/>
              <a:t> </a:t>
            </a:r>
            <a:r>
              <a:rPr lang="en-US" dirty="0"/>
              <a:t>für</a:t>
            </a:r>
            <a:r>
              <a:rPr lang="en-US" b="1" dirty="0"/>
              <a:t> </a:t>
            </a:r>
            <a:r>
              <a:rPr lang="en-US" dirty="0" err="1"/>
              <a:t>Mehrgeschoßwohnbauten</a:t>
            </a:r>
            <a:endParaRPr lang="en-US" b="1" dirty="0"/>
          </a:p>
          <a:p>
            <a:r>
              <a:rPr lang="en-US" b="1" dirty="0"/>
              <a:t>400-500 €/</a:t>
            </a:r>
            <a:r>
              <a:rPr lang="en-US" b="1" dirty="0" err="1"/>
              <a:t>kWp</a:t>
            </a:r>
            <a:r>
              <a:rPr lang="en-US" b="1" dirty="0"/>
              <a:t> </a:t>
            </a:r>
            <a:r>
              <a:rPr lang="en-US" dirty="0"/>
              <a:t>für </a:t>
            </a:r>
            <a:r>
              <a:rPr lang="en-US" dirty="0" err="1"/>
              <a:t>Flugdächer</a:t>
            </a:r>
            <a:endParaRPr lang="en-US" dirty="0"/>
          </a:p>
          <a:p>
            <a:r>
              <a:rPr lang="en-US" b="1" dirty="0"/>
              <a:t>300-400 €/</a:t>
            </a:r>
            <a:r>
              <a:rPr lang="en-US" b="1" dirty="0" err="1"/>
              <a:t>kWp</a:t>
            </a:r>
            <a:r>
              <a:rPr lang="en-US" b="1" dirty="0"/>
              <a:t> </a:t>
            </a:r>
            <a:r>
              <a:rPr lang="en-US" dirty="0"/>
              <a:t>für </a:t>
            </a:r>
            <a:r>
              <a:rPr lang="en-US" dirty="0" err="1"/>
              <a:t>Gründächer</a:t>
            </a:r>
            <a:endParaRPr lang="en-US" dirty="0"/>
          </a:p>
          <a:p>
            <a:r>
              <a:rPr lang="en-US" b="1" dirty="0"/>
              <a:t>150 -300 €/</a:t>
            </a:r>
            <a:r>
              <a:rPr lang="en-US" b="1" dirty="0" err="1"/>
              <a:t>kWp</a:t>
            </a:r>
            <a:r>
              <a:rPr lang="en-US" b="1" dirty="0"/>
              <a:t> </a:t>
            </a:r>
            <a:r>
              <a:rPr lang="en-US" dirty="0"/>
              <a:t>für </a:t>
            </a:r>
            <a:r>
              <a:rPr lang="en-US" dirty="0" err="1"/>
              <a:t>Erweiterungen</a:t>
            </a:r>
            <a:r>
              <a:rPr lang="en-US" dirty="0"/>
              <a:t> </a:t>
            </a:r>
          </a:p>
        </p:txBody>
      </p:sp>
      <p:sp>
        <p:nvSpPr>
          <p:cNvPr id="4" name="Titel 1">
            <a:extLst>
              <a:ext uri="{FF2B5EF4-FFF2-40B4-BE49-F238E27FC236}">
                <a16:creationId xmlns:a16="http://schemas.microsoft.com/office/drawing/2014/main" id="{1F5C8C61-D66C-4DEB-4472-59034C9406D3}"/>
              </a:ext>
            </a:extLst>
          </p:cNvPr>
          <p:cNvSpPr>
            <a:spLocks noGrp="1"/>
          </p:cNvSpPr>
          <p:nvPr>
            <p:ph type="title"/>
          </p:nvPr>
        </p:nvSpPr>
        <p:spPr>
          <a:xfrm>
            <a:off x="259080" y="-26673"/>
            <a:ext cx="10515600" cy="1325563"/>
          </a:xfrm>
        </p:spPr>
        <p:txBody>
          <a:bodyPr>
            <a:normAutofit/>
          </a:bodyPr>
          <a:lstStyle/>
          <a:p>
            <a:r>
              <a:rPr lang="de-DE" dirty="0">
                <a:solidFill>
                  <a:schemeClr val="bg1"/>
                </a:solidFill>
                <a:highlight>
                  <a:srgbClr val="E7027E"/>
                </a:highlight>
              </a:rPr>
              <a:t>Attraktive Wien Förderung</a:t>
            </a:r>
          </a:p>
        </p:txBody>
      </p:sp>
      <p:pic>
        <p:nvPicPr>
          <p:cNvPr id="6" name="Grafik 5" descr="Ausrufezeichen mit einfarbiger Füllung">
            <a:extLst>
              <a:ext uri="{FF2B5EF4-FFF2-40B4-BE49-F238E27FC236}">
                <a16:creationId xmlns:a16="http://schemas.microsoft.com/office/drawing/2014/main" id="{AE9E8E79-4964-A2BD-25AC-9AC03C5269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184" y="5206868"/>
            <a:ext cx="596406" cy="596406"/>
          </a:xfrm>
          <a:prstGeom prst="rect">
            <a:avLst/>
          </a:prstGeom>
        </p:spPr>
      </p:pic>
      <p:sp>
        <p:nvSpPr>
          <p:cNvPr id="7" name="Textfeld 6">
            <a:extLst>
              <a:ext uri="{FF2B5EF4-FFF2-40B4-BE49-F238E27FC236}">
                <a16:creationId xmlns:a16="http://schemas.microsoft.com/office/drawing/2014/main" id="{28C536E3-345A-A2CB-8302-DEE72BCE2492}"/>
              </a:ext>
            </a:extLst>
          </p:cNvPr>
          <p:cNvSpPr txBox="1"/>
          <p:nvPr/>
        </p:nvSpPr>
        <p:spPr>
          <a:xfrm>
            <a:off x="557283" y="5028017"/>
            <a:ext cx="5388574" cy="954107"/>
          </a:xfrm>
          <a:prstGeom prst="rect">
            <a:avLst/>
          </a:prstGeom>
          <a:noFill/>
        </p:spPr>
        <p:txBody>
          <a:bodyPr wrap="square" rtlCol="0">
            <a:spAutoFit/>
          </a:bodyPr>
          <a:lstStyle/>
          <a:p>
            <a:r>
              <a:rPr lang="en-US" sz="2800" b="1" dirty="0" err="1"/>
              <a:t>Einreichung</a:t>
            </a:r>
            <a:r>
              <a:rPr lang="en-US" sz="2800" b="1" dirty="0"/>
              <a:t> das </a:t>
            </a:r>
            <a:r>
              <a:rPr lang="en-US" sz="2800" b="1" dirty="0" err="1"/>
              <a:t>ganze</a:t>
            </a:r>
            <a:r>
              <a:rPr lang="en-US" sz="2800" b="1" dirty="0"/>
              <a:t> </a:t>
            </a:r>
            <a:r>
              <a:rPr lang="en-US" sz="2800" b="1" dirty="0" err="1"/>
              <a:t>Jahr</a:t>
            </a:r>
            <a:r>
              <a:rPr lang="en-US" sz="2800" b="1" dirty="0"/>
              <a:t> </a:t>
            </a:r>
            <a:r>
              <a:rPr lang="en-US" sz="2800" b="1" dirty="0" err="1"/>
              <a:t>über</a:t>
            </a:r>
            <a:r>
              <a:rPr lang="en-US" sz="2800" b="1" dirty="0"/>
              <a:t> </a:t>
            </a:r>
            <a:r>
              <a:rPr lang="en-US" sz="2800" b="1" dirty="0" err="1"/>
              <a:t>möglich</a:t>
            </a:r>
            <a:r>
              <a:rPr lang="en-US" sz="2800" b="1" dirty="0"/>
              <a:t> </a:t>
            </a:r>
          </a:p>
        </p:txBody>
      </p:sp>
      <p:pic>
        <p:nvPicPr>
          <p:cNvPr id="8" name="Picture 2">
            <a:extLst>
              <a:ext uri="{FF2B5EF4-FFF2-40B4-BE49-F238E27FC236}">
                <a16:creationId xmlns:a16="http://schemas.microsoft.com/office/drawing/2014/main" id="{F2396BED-0E89-6082-6A7C-EF322A199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3364" y="365125"/>
            <a:ext cx="1506358" cy="100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30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D2AAD-F851-5646-69AD-813460535A3F}"/>
              </a:ext>
            </a:extLst>
          </p:cNvPr>
          <p:cNvSpPr>
            <a:spLocks noGrp="1"/>
          </p:cNvSpPr>
          <p:nvPr>
            <p:ph type="title"/>
          </p:nvPr>
        </p:nvSpPr>
        <p:spPr>
          <a:xfrm>
            <a:off x="876693" y="741391"/>
            <a:ext cx="3953215" cy="1616203"/>
          </a:xfrm>
        </p:spPr>
        <p:txBody>
          <a:bodyPr anchor="b">
            <a:normAutofit fontScale="90000"/>
          </a:bodyPr>
          <a:lstStyle/>
          <a:p>
            <a:r>
              <a:rPr lang="de-DE" sz="3200" b="1" dirty="0" err="1">
                <a:latin typeface="Titillium" pitchFamily="2" charset="77"/>
              </a:rPr>
              <a:t>Flugdach</a:t>
            </a:r>
            <a:r>
              <a:rPr lang="de-DE" sz="3200" b="1" dirty="0">
                <a:latin typeface="Titillium" pitchFamily="2" charset="77"/>
              </a:rPr>
              <a:t>/Carportförderung ebenfalls sehr attraktiv in den Bundesländern </a:t>
            </a:r>
          </a:p>
        </p:txBody>
      </p:sp>
      <p:sp>
        <p:nvSpPr>
          <p:cNvPr id="3" name="Inhaltsplatzhalter 2">
            <a:extLst>
              <a:ext uri="{FF2B5EF4-FFF2-40B4-BE49-F238E27FC236}">
                <a16:creationId xmlns:a16="http://schemas.microsoft.com/office/drawing/2014/main" id="{E3C1B282-8AC3-7EE3-25F2-578FD3E421D4}"/>
              </a:ext>
            </a:extLst>
          </p:cNvPr>
          <p:cNvSpPr>
            <a:spLocks noGrp="1"/>
          </p:cNvSpPr>
          <p:nvPr>
            <p:ph idx="1"/>
          </p:nvPr>
        </p:nvSpPr>
        <p:spPr>
          <a:xfrm>
            <a:off x="876693" y="2533476"/>
            <a:ext cx="3455821" cy="3447832"/>
          </a:xfrm>
        </p:spPr>
        <p:txBody>
          <a:bodyPr anchor="t">
            <a:normAutofit fontScale="92500" lnSpcReduction="20000"/>
          </a:bodyPr>
          <a:lstStyle/>
          <a:p>
            <a:pPr marL="0" indent="0" algn="l">
              <a:buNone/>
            </a:pPr>
            <a:r>
              <a:rPr lang="de-AT" sz="1600" i="0" dirty="0">
                <a:effectLst/>
                <a:latin typeface="WienerMelange"/>
              </a:rPr>
              <a:t>Wien:</a:t>
            </a:r>
          </a:p>
          <a:p>
            <a:pPr marL="0" indent="0" algn="l">
              <a:buNone/>
            </a:pPr>
            <a:endParaRPr lang="de-AT" sz="1600" i="0" dirty="0">
              <a:effectLst/>
              <a:latin typeface="WienerMelange"/>
            </a:endParaRPr>
          </a:p>
          <a:p>
            <a:pPr algn="l">
              <a:buFont typeface="Arial" panose="020B0604020202020204" pitchFamily="34" charset="0"/>
              <a:buChar char="•"/>
            </a:pPr>
            <a:r>
              <a:rPr lang="de-AT" sz="1600" i="0" dirty="0">
                <a:effectLst/>
                <a:latin typeface="WienerMelange"/>
              </a:rPr>
              <a:t>500 Euro pro kWp für Anlagenleistungen bis 100 kWp</a:t>
            </a:r>
          </a:p>
          <a:p>
            <a:pPr algn="l">
              <a:buFont typeface="Arial" panose="020B0604020202020204" pitchFamily="34" charset="0"/>
              <a:buChar char="•"/>
            </a:pPr>
            <a:r>
              <a:rPr lang="de-AT" sz="1600" i="0" dirty="0">
                <a:effectLst/>
                <a:latin typeface="WienerMelange"/>
              </a:rPr>
              <a:t>400 Euro pro kWp für Anlagenleistungen zwischen 100 kWp und 500 kWp</a:t>
            </a:r>
          </a:p>
          <a:p>
            <a:pPr algn="l">
              <a:buFont typeface="Arial" panose="020B0604020202020204" pitchFamily="34" charset="0"/>
              <a:buChar char="•"/>
            </a:pPr>
            <a:r>
              <a:rPr lang="de-AT" sz="1600" i="0" dirty="0">
                <a:effectLst/>
                <a:latin typeface="WienerMelange"/>
              </a:rPr>
              <a:t>300 Euro pro kWp für Anlagenleistungen zwischen 500 kWp und 1.000 kWp</a:t>
            </a:r>
          </a:p>
          <a:p>
            <a:pPr algn="l">
              <a:buFont typeface="Arial" panose="020B0604020202020204" pitchFamily="34" charset="0"/>
              <a:buChar char="•"/>
            </a:pPr>
            <a:r>
              <a:rPr lang="de-AT" sz="1600" b="1" i="0" dirty="0">
                <a:effectLst/>
                <a:latin typeface="WienerMelange"/>
              </a:rPr>
              <a:t>Tanken um 1-2,-/100 km möglich!!</a:t>
            </a:r>
          </a:p>
          <a:p>
            <a:pPr algn="l">
              <a:buFont typeface="Arial" panose="020B0604020202020204" pitchFamily="34" charset="0"/>
              <a:buChar char="•"/>
            </a:pPr>
            <a:r>
              <a:rPr lang="de-AT" sz="1600" dirty="0">
                <a:latin typeface="WienerMelange"/>
              </a:rPr>
              <a:t>Max. Förderhöhe: 250 000 Euro</a:t>
            </a:r>
          </a:p>
          <a:p>
            <a:pPr algn="l">
              <a:buFont typeface="Arial" panose="020B0604020202020204" pitchFamily="34" charset="0"/>
              <a:buChar char="•"/>
            </a:pPr>
            <a:endParaRPr lang="de-AT" sz="1600" i="0" dirty="0">
              <a:effectLst/>
              <a:latin typeface="WienerMelange"/>
            </a:endParaRPr>
          </a:p>
          <a:p>
            <a:pPr marL="0" indent="0" algn="l">
              <a:buNone/>
            </a:pPr>
            <a:r>
              <a:rPr lang="de-AT" sz="1600" dirty="0">
                <a:latin typeface="WienerMelange"/>
              </a:rPr>
              <a:t>NÖ: 1000,-/kWp</a:t>
            </a:r>
            <a:endParaRPr lang="de-AT" sz="1600" i="0" dirty="0">
              <a:effectLst/>
              <a:latin typeface="WienerMelange"/>
            </a:endParaRPr>
          </a:p>
        </p:txBody>
      </p:sp>
      <p:pic>
        <p:nvPicPr>
          <p:cNvPr id="5" name="Grafik 4">
            <a:extLst>
              <a:ext uri="{FF2B5EF4-FFF2-40B4-BE49-F238E27FC236}">
                <a16:creationId xmlns:a16="http://schemas.microsoft.com/office/drawing/2014/main" id="{A7A7C304-9729-3C47-C160-A51EEE593B27}"/>
              </a:ext>
            </a:extLst>
          </p:cNvPr>
          <p:cNvPicPr>
            <a:picLocks noChangeAspect="1"/>
          </p:cNvPicPr>
          <p:nvPr/>
        </p:nvPicPr>
        <p:blipFill rotWithShape="1">
          <a:blip r:embed="rId2"/>
          <a:srcRect l="24906" t="-229" b="-1"/>
          <a:stretch/>
        </p:blipFill>
        <p:spPr>
          <a:xfrm>
            <a:off x="5299519" y="0"/>
            <a:ext cx="6892481" cy="6857999"/>
          </a:xfrm>
          <a:prstGeom prst="rect">
            <a:avLst/>
          </a:prstGeom>
        </p:spPr>
      </p:pic>
    </p:spTree>
    <p:extLst>
      <p:ext uri="{BB962C8B-B14F-4D97-AF65-F5344CB8AC3E}">
        <p14:creationId xmlns:p14="http://schemas.microsoft.com/office/powerpoint/2010/main" val="3283493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098995" y="1481780"/>
            <a:ext cx="9994009" cy="2308324"/>
          </a:xfrm>
          <a:prstGeom prst="rect">
            <a:avLst/>
          </a:prstGeom>
          <a:noFill/>
        </p:spPr>
        <p:txBody>
          <a:bodyPr wrap="square" rtlCol="0">
            <a:spAutoFit/>
          </a:bodyPr>
          <a:lstStyle/>
          <a:p>
            <a:r>
              <a:rPr lang="de-DE" sz="6600" dirty="0">
                <a:solidFill>
                  <a:srgbClr val="E6007F"/>
                </a:solidFill>
                <a:latin typeface="Titillium" charset="0"/>
                <a:ea typeface="Titillium" charset="0"/>
                <a:cs typeface="Titillium" charset="0"/>
              </a:rPr>
              <a:t>Mehrwertsteuerbefreiung</a:t>
            </a:r>
            <a:r>
              <a:rPr lang="de-DE" sz="7200" dirty="0">
                <a:solidFill>
                  <a:srgbClr val="E6007F"/>
                </a:solidFill>
                <a:latin typeface="Titillium" charset="0"/>
                <a:ea typeface="Titillium" charset="0"/>
                <a:cs typeface="Titillium" charset="0"/>
              </a:rPr>
              <a:t> für private Anlagen</a:t>
            </a:r>
          </a:p>
        </p:txBody>
      </p:sp>
    </p:spTree>
    <p:extLst>
      <p:ext uri="{BB962C8B-B14F-4D97-AF65-F5344CB8AC3E}">
        <p14:creationId xmlns:p14="http://schemas.microsoft.com/office/powerpoint/2010/main" val="8178857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E7420FE-6A03-FC26-7761-3B00DE96794A}"/>
              </a:ext>
            </a:extLst>
          </p:cNvPr>
          <p:cNvSpPr>
            <a:spLocks noGrp="1"/>
          </p:cNvSpPr>
          <p:nvPr>
            <p:ph type="body" sz="quarter" idx="16"/>
          </p:nvPr>
        </p:nvSpPr>
        <p:spPr/>
        <p:txBody>
          <a:bodyPr/>
          <a:lstStyle/>
          <a:p>
            <a:r>
              <a:rPr lang="en-US" dirty="0"/>
              <a:t>MWST. </a:t>
            </a:r>
            <a:r>
              <a:rPr lang="en-US" dirty="0" err="1"/>
              <a:t>Befreiung</a:t>
            </a:r>
            <a:r>
              <a:rPr lang="en-US" dirty="0"/>
              <a:t> </a:t>
            </a:r>
            <a:r>
              <a:rPr lang="en-US" dirty="0" err="1"/>
              <a:t>nur</a:t>
            </a:r>
            <a:r>
              <a:rPr lang="en-US" dirty="0"/>
              <a:t> für PRIVATE</a:t>
            </a:r>
          </a:p>
        </p:txBody>
      </p:sp>
      <p:sp>
        <p:nvSpPr>
          <p:cNvPr id="3" name="Textplatzhalter 2">
            <a:extLst>
              <a:ext uri="{FF2B5EF4-FFF2-40B4-BE49-F238E27FC236}">
                <a16:creationId xmlns:a16="http://schemas.microsoft.com/office/drawing/2014/main" id="{53D6A96B-2B41-F84E-2604-48FABDA62437}"/>
              </a:ext>
            </a:extLst>
          </p:cNvPr>
          <p:cNvSpPr>
            <a:spLocks noGrp="1"/>
          </p:cNvSpPr>
          <p:nvPr>
            <p:ph type="body" sz="quarter" idx="17"/>
          </p:nvPr>
        </p:nvSpPr>
        <p:spPr/>
        <p:txBody>
          <a:bodyPr/>
          <a:lstStyle/>
          <a:p>
            <a:pPr marL="457200" indent="-457200">
              <a:buFont typeface="Arial" panose="020B0604020202020204" pitchFamily="34" charset="0"/>
              <a:buChar char="•"/>
            </a:pPr>
            <a:r>
              <a:rPr lang="de-AT" dirty="0" err="1"/>
              <a:t>MWSt.</a:t>
            </a:r>
            <a:r>
              <a:rPr lang="de-AT" dirty="0"/>
              <a:t> Für Anlagen bis 35 kWp wird für zwei Jahre auf 0,- gesetzt</a:t>
            </a:r>
          </a:p>
          <a:p>
            <a:pPr marL="457200" indent="-457200">
              <a:buFont typeface="Arial" panose="020B0604020202020204" pitchFamily="34" charset="0"/>
              <a:buChar char="•"/>
            </a:pPr>
            <a:r>
              <a:rPr lang="de-AT" dirty="0"/>
              <a:t>Auch in Kombination mit der Wien Förderung möglich</a:t>
            </a:r>
          </a:p>
          <a:p>
            <a:pPr marL="457200" indent="-457200">
              <a:buFont typeface="Arial" panose="020B0604020202020204" pitchFamily="34" charset="0"/>
              <a:buChar char="•"/>
            </a:pPr>
            <a:r>
              <a:rPr lang="de-AT" dirty="0"/>
              <a:t>Auch in Kombination mit Marktprämie möglich</a:t>
            </a:r>
          </a:p>
        </p:txBody>
      </p:sp>
    </p:spTree>
    <p:extLst>
      <p:ext uri="{BB962C8B-B14F-4D97-AF65-F5344CB8AC3E}">
        <p14:creationId xmlns:p14="http://schemas.microsoft.com/office/powerpoint/2010/main" val="325357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Person, Schuhwerk, Frau enthält.&#10;&#10;Automatisch generierte Beschreibung">
            <a:extLst>
              <a:ext uri="{FF2B5EF4-FFF2-40B4-BE49-F238E27FC236}">
                <a16:creationId xmlns:a16="http://schemas.microsoft.com/office/drawing/2014/main" id="{196A9EF5-BCEA-E8AE-D6F6-6CAC5E028029}"/>
              </a:ext>
            </a:extLst>
          </p:cNvPr>
          <p:cNvPicPr>
            <a:picLocks noChangeAspect="1"/>
          </p:cNvPicPr>
          <p:nvPr/>
        </p:nvPicPr>
        <p:blipFill>
          <a:blip r:embed="rId2"/>
          <a:stretch>
            <a:fillRect/>
          </a:stretch>
        </p:blipFill>
        <p:spPr>
          <a:xfrm>
            <a:off x="-756745" y="0"/>
            <a:ext cx="12948745" cy="8633291"/>
          </a:xfrm>
          <a:prstGeom prst="rect">
            <a:avLst/>
          </a:prstGeom>
        </p:spPr>
      </p:pic>
      <p:sp>
        <p:nvSpPr>
          <p:cNvPr id="6" name="Textfeld 5">
            <a:extLst>
              <a:ext uri="{FF2B5EF4-FFF2-40B4-BE49-F238E27FC236}">
                <a16:creationId xmlns:a16="http://schemas.microsoft.com/office/drawing/2014/main" id="{3BF2C5D1-62AB-84EC-BB91-CACC0832FAA8}"/>
              </a:ext>
            </a:extLst>
          </p:cNvPr>
          <p:cNvSpPr txBox="1"/>
          <p:nvPr/>
        </p:nvSpPr>
        <p:spPr>
          <a:xfrm>
            <a:off x="581891" y="318654"/>
            <a:ext cx="12122727" cy="646331"/>
          </a:xfrm>
          <a:prstGeom prst="rect">
            <a:avLst/>
          </a:prstGeom>
          <a:noFill/>
        </p:spPr>
        <p:txBody>
          <a:bodyPr wrap="square" rtlCol="0">
            <a:spAutoFit/>
          </a:bodyPr>
          <a:lstStyle/>
          <a:p>
            <a:pPr marL="228600" algn="l">
              <a:spcBef>
                <a:spcPts val="1000"/>
              </a:spcBef>
            </a:pPr>
            <a:r>
              <a:rPr lang="de-AT" sz="3600" dirty="0">
                <a:solidFill>
                  <a:schemeClr val="bg1"/>
                </a:solidFill>
                <a:highlight>
                  <a:srgbClr val="FD0067"/>
                </a:highlight>
              </a:rPr>
              <a:t>Wir freuen uns, Teil der TRIGOS Community zu sein!</a:t>
            </a:r>
            <a:r>
              <a:rPr lang="de-AT" sz="3600" dirty="0">
                <a:solidFill>
                  <a:schemeClr val="bg1"/>
                </a:solidFill>
                <a:highlight>
                  <a:srgbClr val="FD0067"/>
                </a:highlight>
                <a:latin typeface="+mn-lt"/>
                <a:ea typeface="+mn-ea"/>
                <a:cs typeface="+mn-cs"/>
              </a:rPr>
              <a:t> </a:t>
            </a:r>
          </a:p>
        </p:txBody>
      </p:sp>
    </p:spTree>
    <p:extLst>
      <p:ext uri="{BB962C8B-B14F-4D97-AF65-F5344CB8AC3E}">
        <p14:creationId xmlns:p14="http://schemas.microsoft.com/office/powerpoint/2010/main" val="4209263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863331" y="1444628"/>
            <a:ext cx="10719067" cy="3416320"/>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Energieautarke Bauernhöfe – Landwirtschaftliche Förderung </a:t>
            </a:r>
          </a:p>
        </p:txBody>
      </p:sp>
    </p:spTree>
    <p:extLst>
      <p:ext uri="{BB962C8B-B14F-4D97-AF65-F5344CB8AC3E}">
        <p14:creationId xmlns:p14="http://schemas.microsoft.com/office/powerpoint/2010/main" val="18152918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EEBA37-E223-8940-8702-C72FB20752CE}"/>
              </a:ext>
            </a:extLst>
          </p:cNvPr>
          <p:cNvSpPr>
            <a:spLocks noGrp="1"/>
          </p:cNvSpPr>
          <p:nvPr>
            <p:ph type="body" sz="quarter" idx="16"/>
          </p:nvPr>
        </p:nvSpPr>
        <p:spPr/>
        <p:txBody>
          <a:bodyPr/>
          <a:lstStyle/>
          <a:p>
            <a:r>
              <a:rPr lang="de-AT" dirty="0"/>
              <a:t>Energieautarke Bauernhöfe</a:t>
            </a:r>
            <a:endParaRPr lang="de-DE" dirty="0"/>
          </a:p>
        </p:txBody>
      </p:sp>
      <p:sp>
        <p:nvSpPr>
          <p:cNvPr id="5" name="Textplatzhalter 4">
            <a:extLst>
              <a:ext uri="{FF2B5EF4-FFF2-40B4-BE49-F238E27FC236}">
                <a16:creationId xmlns:a16="http://schemas.microsoft.com/office/drawing/2014/main" id="{3CFBBF3E-7FFF-0F74-24D4-2118FE83F1C8}"/>
              </a:ext>
            </a:extLst>
          </p:cNvPr>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de-DE" dirty="0"/>
              <a:t>Für </a:t>
            </a:r>
            <a:r>
              <a:rPr lang="de-DE" dirty="0" err="1"/>
              <a:t>Bewirtschafter:innen</a:t>
            </a:r>
            <a:r>
              <a:rPr lang="de-DE" dirty="0"/>
              <a:t> eines land- und forstwirtschaftlichen Betriebs</a:t>
            </a:r>
          </a:p>
          <a:p>
            <a:pPr marL="457200" indent="-457200">
              <a:buFont typeface="Arial" panose="020B0604020202020204" pitchFamily="34" charset="0"/>
              <a:buChar char="•"/>
            </a:pPr>
            <a:r>
              <a:rPr lang="de-DE" dirty="0"/>
              <a:t>Förderung bis 50 kWp und 50 kWh Speicherkapazität </a:t>
            </a:r>
          </a:p>
          <a:p>
            <a:pPr marL="457200" indent="-457200">
              <a:buFont typeface="Arial" panose="020B0604020202020204" pitchFamily="34" charset="0"/>
              <a:buChar char="•"/>
            </a:pPr>
            <a:r>
              <a:rPr lang="de-DE" dirty="0"/>
              <a:t>&lt;10 kWp: 195 Euro/kWp </a:t>
            </a:r>
          </a:p>
          <a:p>
            <a:pPr marL="457200" indent="-457200">
              <a:buFont typeface="Arial" panose="020B0604020202020204" pitchFamily="34" charset="0"/>
              <a:buChar char="•"/>
            </a:pPr>
            <a:r>
              <a:rPr lang="de-DE" dirty="0"/>
              <a:t>&gt;10 kWp – 20 kWp: 185 Euro/kWp </a:t>
            </a:r>
          </a:p>
          <a:p>
            <a:pPr marL="457200" indent="-457200">
              <a:buFont typeface="Arial" panose="020B0604020202020204" pitchFamily="34" charset="0"/>
              <a:buChar char="•"/>
            </a:pPr>
            <a:r>
              <a:rPr lang="de-DE" dirty="0"/>
              <a:t>&gt;20 kWp – 50 kWp: max. 150 Euro/kWp </a:t>
            </a:r>
          </a:p>
          <a:p>
            <a:pPr marL="457200" indent="-457200">
              <a:buFont typeface="Arial" panose="020B0604020202020204" pitchFamily="34" charset="0"/>
              <a:buChar char="•"/>
            </a:pPr>
            <a:r>
              <a:rPr lang="de-DE" dirty="0"/>
              <a:t>Speicher: 200 Euro/kWh </a:t>
            </a:r>
          </a:p>
          <a:p>
            <a:pPr marL="457200" indent="-457200">
              <a:buFont typeface="Arial" panose="020B0604020202020204" pitchFamily="34" charset="0"/>
              <a:buChar char="•"/>
            </a:pPr>
            <a:r>
              <a:rPr lang="de-DE" dirty="0"/>
              <a:t>70% Förderung von Gesamtenergiekonzepten </a:t>
            </a:r>
            <a:endParaRPr lang="en-US" dirty="0"/>
          </a:p>
        </p:txBody>
      </p:sp>
    </p:spTree>
    <p:extLst>
      <p:ext uri="{BB962C8B-B14F-4D97-AF65-F5344CB8AC3E}">
        <p14:creationId xmlns:p14="http://schemas.microsoft.com/office/powerpoint/2010/main" val="2794452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8" y="1906293"/>
            <a:ext cx="9135606" cy="2308324"/>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Pauschales Netzzutrittsentgelt</a:t>
            </a:r>
          </a:p>
        </p:txBody>
      </p:sp>
    </p:spTree>
    <p:extLst>
      <p:ext uri="{BB962C8B-B14F-4D97-AF65-F5344CB8AC3E}">
        <p14:creationId xmlns:p14="http://schemas.microsoft.com/office/powerpoint/2010/main" val="24722373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EEBA37-E223-8940-8702-C72FB20752CE}"/>
              </a:ext>
            </a:extLst>
          </p:cNvPr>
          <p:cNvSpPr>
            <a:spLocks noGrp="1"/>
          </p:cNvSpPr>
          <p:nvPr>
            <p:ph type="body" sz="quarter" idx="16"/>
          </p:nvPr>
        </p:nvSpPr>
        <p:spPr/>
        <p:txBody>
          <a:bodyPr/>
          <a:lstStyle/>
          <a:p>
            <a:r>
              <a:rPr lang="de-DE" dirty="0"/>
              <a:t>Gesetzestext der Probleme macht. </a:t>
            </a:r>
          </a:p>
        </p:txBody>
      </p:sp>
      <p:pic>
        <p:nvPicPr>
          <p:cNvPr id="7" name="Grafik 6">
            <a:extLst>
              <a:ext uri="{FF2B5EF4-FFF2-40B4-BE49-F238E27FC236}">
                <a16:creationId xmlns:a16="http://schemas.microsoft.com/office/drawing/2014/main" id="{BCD21834-BE0C-8249-BED1-54B4A32DD531}"/>
              </a:ext>
            </a:extLst>
          </p:cNvPr>
          <p:cNvPicPr>
            <a:picLocks noChangeAspect="1"/>
          </p:cNvPicPr>
          <p:nvPr/>
        </p:nvPicPr>
        <p:blipFill>
          <a:blip r:embed="rId2"/>
          <a:stretch>
            <a:fillRect/>
          </a:stretch>
        </p:blipFill>
        <p:spPr>
          <a:xfrm>
            <a:off x="3954895" y="1691408"/>
            <a:ext cx="6781274" cy="3684155"/>
          </a:xfrm>
          <a:prstGeom prst="rect">
            <a:avLst/>
          </a:prstGeom>
        </p:spPr>
      </p:pic>
    </p:spTree>
    <p:extLst>
      <p:ext uri="{BB962C8B-B14F-4D97-AF65-F5344CB8AC3E}">
        <p14:creationId xmlns:p14="http://schemas.microsoft.com/office/powerpoint/2010/main" val="3732258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1486788" y="1906293"/>
            <a:ext cx="9135606" cy="2308324"/>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Sie können 115% Ihrer Anlage abschreiben!</a:t>
            </a:r>
          </a:p>
        </p:txBody>
      </p:sp>
    </p:spTree>
    <p:extLst>
      <p:ext uri="{BB962C8B-B14F-4D97-AF65-F5344CB8AC3E}">
        <p14:creationId xmlns:p14="http://schemas.microsoft.com/office/powerpoint/2010/main" val="3385821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EEBA37-E223-8940-8702-C72FB20752CE}"/>
              </a:ext>
            </a:extLst>
          </p:cNvPr>
          <p:cNvSpPr>
            <a:spLocks noGrp="1"/>
          </p:cNvSpPr>
          <p:nvPr>
            <p:ph type="body" sz="quarter" idx="16"/>
          </p:nvPr>
        </p:nvSpPr>
        <p:spPr>
          <a:xfrm>
            <a:off x="4106333" y="553795"/>
            <a:ext cx="7682896" cy="5847005"/>
          </a:xfrm>
        </p:spPr>
        <p:txBody>
          <a:bodyPr>
            <a:normAutofit/>
          </a:bodyPr>
          <a:lstStyle/>
          <a:p>
            <a:pPr marL="457200" indent="-457200">
              <a:buFont typeface="Arial" panose="020B0604020202020204" pitchFamily="34" charset="0"/>
              <a:buChar char="•"/>
            </a:pPr>
            <a:endParaRPr lang="de-DE" sz="2000" dirty="0">
              <a:latin typeface="Calibri "/>
            </a:endParaRPr>
          </a:p>
          <a:p>
            <a:pPr marL="457200" indent="-457200">
              <a:buFont typeface="Arial" panose="020B0604020202020204" pitchFamily="34" charset="0"/>
              <a:buChar char="•"/>
            </a:pPr>
            <a:r>
              <a:rPr lang="de-DE" sz="2000" dirty="0">
                <a:latin typeface="Calibri "/>
              </a:rPr>
              <a:t>Degressive Abschreibung – Bis zu 30% jährliche Abschreibung </a:t>
            </a:r>
          </a:p>
          <a:p>
            <a:pPr marL="1143000" lvl="1" indent="-457200">
              <a:buFont typeface="Arial" panose="020B0604020202020204" pitchFamily="34" charset="0"/>
              <a:buChar char="•"/>
            </a:pPr>
            <a:r>
              <a:rPr lang="de-DE" sz="1600" dirty="0">
                <a:latin typeface="Calibri "/>
              </a:rPr>
              <a:t>Die reguläre </a:t>
            </a:r>
            <a:r>
              <a:rPr lang="de-DE" sz="1600" b="1" dirty="0">
                <a:latin typeface="Calibri "/>
              </a:rPr>
              <a:t>Abschreibung</a:t>
            </a:r>
            <a:r>
              <a:rPr lang="de-DE" sz="1600" dirty="0">
                <a:latin typeface="Calibri "/>
              </a:rPr>
              <a:t> für Photovoltaikanlagen beträgt </a:t>
            </a:r>
            <a:r>
              <a:rPr lang="de-DE" sz="1600" b="1" dirty="0">
                <a:latin typeface="Calibri "/>
              </a:rPr>
              <a:t>20 Jahre oder 5% jährlich</a:t>
            </a:r>
            <a:r>
              <a:rPr lang="de-DE" sz="1600" dirty="0">
                <a:latin typeface="Calibri "/>
              </a:rPr>
              <a:t>.</a:t>
            </a:r>
          </a:p>
          <a:p>
            <a:pPr marL="1143000" lvl="1" indent="-457200">
              <a:buFont typeface="Arial" panose="020B0604020202020204" pitchFamily="34" charset="0"/>
              <a:buChar char="•"/>
            </a:pPr>
            <a:r>
              <a:rPr lang="de-DE" sz="1600" dirty="0">
                <a:latin typeface="Calibri "/>
              </a:rPr>
              <a:t>Seit 2020 ist </a:t>
            </a:r>
            <a:r>
              <a:rPr lang="de-DE" sz="1600" b="1" dirty="0">
                <a:latin typeface="Calibri "/>
              </a:rPr>
              <a:t>die degressive Abschreibung </a:t>
            </a:r>
            <a:r>
              <a:rPr lang="de-DE" sz="1600" dirty="0">
                <a:latin typeface="Calibri "/>
              </a:rPr>
              <a:t>möglich: </a:t>
            </a:r>
          </a:p>
          <a:p>
            <a:pPr marL="1143000" lvl="1" indent="-457200">
              <a:buFont typeface="Arial" panose="020B0604020202020204" pitchFamily="34" charset="0"/>
              <a:buChar char="•"/>
            </a:pPr>
            <a:r>
              <a:rPr lang="de-DE" sz="1600" dirty="0">
                <a:latin typeface="Calibri "/>
              </a:rPr>
              <a:t>Beispiel: Bei einer Anlagekosten von 230.000,- können im ersten Jahr 69.000,- abgeschrieben werden.</a:t>
            </a:r>
          </a:p>
          <a:p>
            <a:pPr marL="1143000" lvl="1" indent="-457200">
              <a:buFont typeface="Arial" panose="020B0604020202020204" pitchFamily="34" charset="0"/>
              <a:buChar char="•"/>
            </a:pPr>
            <a:r>
              <a:rPr lang="de-DE" sz="1600" dirty="0">
                <a:latin typeface="Calibri "/>
              </a:rPr>
              <a:t>Abschreibungssatz im ersten Jahr festlegen, Änderungen sind nicht möglich.</a:t>
            </a:r>
          </a:p>
          <a:p>
            <a:endParaRPr lang="de-DE" dirty="0"/>
          </a:p>
          <a:p>
            <a:pPr marL="457200" indent="-457200">
              <a:buFont typeface="Arial" panose="020B0604020202020204" pitchFamily="34" charset="0"/>
              <a:buChar char="•"/>
            </a:pPr>
            <a:r>
              <a:rPr lang="de-DE" sz="2000" dirty="0">
                <a:latin typeface="Calibri "/>
              </a:rPr>
              <a:t>Investitionsprämie: 15% zusätzliche Abschreibung</a:t>
            </a:r>
          </a:p>
          <a:p>
            <a:pPr marL="1143000" lvl="1" indent="-457200">
              <a:buFont typeface="Arial" panose="020B0604020202020204" pitchFamily="34" charset="0"/>
              <a:buChar char="•"/>
            </a:pPr>
            <a:r>
              <a:rPr lang="de-DE" sz="1600" dirty="0">
                <a:latin typeface="Calibri "/>
              </a:rPr>
              <a:t>Zusätzlich zur Abschreibung </a:t>
            </a:r>
            <a:r>
              <a:rPr lang="de-DE" sz="1600" b="1" dirty="0">
                <a:latin typeface="Calibri "/>
              </a:rPr>
              <a:t>können weitere 15% der Investition im ersten Jahr abgeschrieben </a:t>
            </a:r>
            <a:r>
              <a:rPr lang="de-DE" sz="1600" dirty="0">
                <a:latin typeface="Calibri "/>
              </a:rPr>
              <a:t>werden.</a:t>
            </a:r>
          </a:p>
          <a:p>
            <a:pPr marL="1143000" lvl="1" indent="-457200">
              <a:buFont typeface="Arial" panose="020B0604020202020204" pitchFamily="34" charset="0"/>
              <a:buChar char="•"/>
            </a:pPr>
            <a:r>
              <a:rPr lang="de-DE" sz="1600" dirty="0">
                <a:latin typeface="Calibri "/>
              </a:rPr>
              <a:t>Beachten Sie, dass der Gewinnfreibetrag (GFB) und der Investitionsfreibetrag (IFB) nicht für dasselbe Wirtschaftsgut gleichzeitig geltend gemacht werden können</a:t>
            </a:r>
          </a:p>
          <a:p>
            <a:pPr lvl="1" indent="0">
              <a:buNone/>
            </a:pPr>
            <a:endParaRPr lang="de-DE" sz="1600" dirty="0">
              <a:highlight>
                <a:srgbClr val="E7027E"/>
              </a:highlight>
              <a:latin typeface="Calibri "/>
            </a:endParaRPr>
          </a:p>
          <a:p>
            <a:pPr lvl="1" indent="0">
              <a:buNone/>
            </a:pPr>
            <a:r>
              <a:rPr lang="de-DE" sz="1600" dirty="0">
                <a:highlight>
                  <a:srgbClr val="E7027E"/>
                </a:highlight>
                <a:latin typeface="Calibri "/>
              </a:rPr>
              <a:t>Das bedeutet: Bis zu </a:t>
            </a:r>
            <a:r>
              <a:rPr lang="de-DE" sz="1600" b="1" dirty="0">
                <a:highlight>
                  <a:srgbClr val="E7027E"/>
                </a:highlight>
                <a:latin typeface="Calibri "/>
              </a:rPr>
              <a:t>45% der Kosten einer Photovoltaikanlage </a:t>
            </a:r>
            <a:r>
              <a:rPr lang="de-DE" sz="1600" dirty="0">
                <a:highlight>
                  <a:srgbClr val="E7027E"/>
                </a:highlight>
                <a:latin typeface="Calibri "/>
              </a:rPr>
              <a:t>können </a:t>
            </a:r>
            <a:r>
              <a:rPr lang="de-DE" sz="1600" b="1" dirty="0">
                <a:highlight>
                  <a:srgbClr val="E7027E"/>
                </a:highlight>
                <a:latin typeface="Calibri "/>
              </a:rPr>
              <a:t>im ersten Jahr </a:t>
            </a:r>
            <a:r>
              <a:rPr lang="de-DE" sz="1600" dirty="0">
                <a:highlight>
                  <a:srgbClr val="E7027E"/>
                </a:highlight>
                <a:latin typeface="Calibri "/>
              </a:rPr>
              <a:t>steuerlich abgesetzt werden.</a:t>
            </a:r>
          </a:p>
          <a:p>
            <a:pPr marL="1143000" lvl="1" indent="-457200">
              <a:buFont typeface="Arial" panose="020B0604020202020204" pitchFamily="34" charset="0"/>
              <a:buChar char="•"/>
            </a:pPr>
            <a:endParaRPr lang="de-DE" sz="1600" dirty="0">
              <a:latin typeface="Calibri "/>
            </a:endParaRPr>
          </a:p>
          <a:p>
            <a:pPr lvl="1" indent="0">
              <a:buNone/>
            </a:pPr>
            <a:endParaRPr lang="de-DE" sz="1600" dirty="0">
              <a:latin typeface="Calibri "/>
            </a:endParaRPr>
          </a:p>
          <a:p>
            <a:endParaRPr lang="de-DE" dirty="0"/>
          </a:p>
        </p:txBody>
      </p:sp>
    </p:spTree>
    <p:extLst>
      <p:ext uri="{BB962C8B-B14F-4D97-AF65-F5344CB8AC3E}">
        <p14:creationId xmlns:p14="http://schemas.microsoft.com/office/powerpoint/2010/main" val="767100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1E9D426-3EC2-E249-1084-AF212A89CE64}"/>
              </a:ext>
            </a:extLst>
          </p:cNvPr>
          <p:cNvPicPr>
            <a:picLocks noChangeAspect="1"/>
          </p:cNvPicPr>
          <p:nvPr/>
        </p:nvPicPr>
        <p:blipFill>
          <a:blip r:embed="rId3"/>
          <a:stretch>
            <a:fillRect/>
          </a:stretch>
        </p:blipFill>
        <p:spPr>
          <a:xfrm>
            <a:off x="-1" y="-1"/>
            <a:ext cx="12624619" cy="7122965"/>
          </a:xfrm>
          <a:prstGeom prst="rect">
            <a:avLst/>
          </a:prstGeom>
        </p:spPr>
      </p:pic>
      <p:sp>
        <p:nvSpPr>
          <p:cNvPr id="6" name="Rechteck 5"/>
          <p:cNvSpPr/>
          <p:nvPr/>
        </p:nvSpPr>
        <p:spPr>
          <a:xfrm>
            <a:off x="567108" y="263870"/>
            <a:ext cx="11057784" cy="8002191"/>
          </a:xfrm>
          <a:prstGeom prst="rect">
            <a:avLst/>
          </a:prstGeom>
        </p:spPr>
        <p:txBody>
          <a:bodyPr wrap="square">
            <a:spAutoFit/>
          </a:bodyPr>
          <a:lstStyle/>
          <a:p>
            <a:endParaRPr lang="de-DE" sz="4800" dirty="0">
              <a:solidFill>
                <a:srgbClr val="E6007F"/>
              </a:solidFill>
              <a:latin typeface="Titillium" charset="0"/>
              <a:ea typeface="Titillium" charset="0"/>
              <a:cs typeface="Titillium" charset="0"/>
            </a:endParaRPr>
          </a:p>
          <a:p>
            <a:pPr algn="ctr"/>
            <a:r>
              <a:rPr lang="de-DE" sz="4800" dirty="0">
                <a:solidFill>
                  <a:schemeClr val="bg1"/>
                </a:solidFill>
                <a:highlight>
                  <a:srgbClr val="E7027E"/>
                </a:highlight>
                <a:latin typeface="Titillium" charset="0"/>
                <a:ea typeface="Titillium" charset="0"/>
                <a:cs typeface="Titillium" charset="0"/>
              </a:rPr>
              <a:t>Haben Sie ein </a:t>
            </a:r>
            <a:r>
              <a:rPr lang="de-DE" sz="4800" dirty="0" err="1">
                <a:solidFill>
                  <a:schemeClr val="bg1"/>
                </a:solidFill>
                <a:highlight>
                  <a:srgbClr val="E7027E"/>
                </a:highlight>
                <a:latin typeface="Titillium" charset="0"/>
                <a:ea typeface="Titillium" charset="0"/>
                <a:cs typeface="Titillium" charset="0"/>
              </a:rPr>
              <a:t>Jackpotdach</a:t>
            </a:r>
            <a:r>
              <a:rPr lang="de-DE" sz="4800" dirty="0">
                <a:solidFill>
                  <a:schemeClr val="bg1"/>
                </a:solidFill>
                <a:highlight>
                  <a:srgbClr val="E7027E"/>
                </a:highlight>
                <a:latin typeface="Titillium" charset="0"/>
                <a:ea typeface="Titillium" charset="0"/>
                <a:cs typeface="Titillium" charset="0"/>
              </a:rPr>
              <a:t>?</a:t>
            </a:r>
          </a:p>
          <a:p>
            <a:pPr algn="ctr"/>
            <a:endParaRPr lang="de-DE" sz="4800" dirty="0">
              <a:solidFill>
                <a:srgbClr val="E6007E"/>
              </a:solidFill>
              <a:latin typeface="Titillium" charset="0"/>
              <a:ea typeface="Titillium" charset="0"/>
              <a:cs typeface="Titillium" charset="0"/>
            </a:endParaRPr>
          </a:p>
          <a:p>
            <a:pPr marL="685800" indent="-685800" algn="ctr">
              <a:buFontTx/>
              <a:buChar char="-"/>
            </a:pPr>
            <a:r>
              <a:rPr lang="de-DE" sz="4800" dirty="0">
                <a:solidFill>
                  <a:schemeClr val="bg1"/>
                </a:solidFill>
                <a:highlight>
                  <a:srgbClr val="E7027E"/>
                </a:highlight>
                <a:latin typeface="Titillium" charset="0"/>
                <a:ea typeface="Titillium" charset="0"/>
                <a:cs typeface="Titillium" charset="0"/>
              </a:rPr>
              <a:t>Trapezblech oder Flachdach</a:t>
            </a:r>
          </a:p>
          <a:p>
            <a:pPr marL="685800" indent="-685800" algn="ctr">
              <a:buFontTx/>
              <a:buChar char="-"/>
            </a:pPr>
            <a:r>
              <a:rPr lang="de-DE" sz="4800" dirty="0">
                <a:solidFill>
                  <a:schemeClr val="bg1"/>
                </a:solidFill>
                <a:highlight>
                  <a:srgbClr val="E7027E"/>
                </a:highlight>
                <a:latin typeface="Titillium" charset="0"/>
                <a:ea typeface="Titillium" charset="0"/>
                <a:cs typeface="Titillium" charset="0"/>
              </a:rPr>
              <a:t>Ab 100 m2 </a:t>
            </a:r>
          </a:p>
          <a:p>
            <a:pPr marL="571500" indent="-571500" algn="ctr">
              <a:buFontTx/>
              <a:buChar char="-"/>
            </a:pPr>
            <a:r>
              <a:rPr lang="de-DE" sz="4800" dirty="0">
                <a:solidFill>
                  <a:schemeClr val="bg1"/>
                </a:solidFill>
                <a:highlight>
                  <a:srgbClr val="E7027E"/>
                </a:highlight>
                <a:latin typeface="Titillium" charset="0"/>
                <a:ea typeface="Titillium" charset="0"/>
                <a:cs typeface="Titillium" charset="0"/>
              </a:rPr>
              <a:t>Keine Sanierung nötig</a:t>
            </a:r>
          </a:p>
          <a:p>
            <a:pPr algn="ctr"/>
            <a:endParaRPr lang="de-DE" sz="1400" dirty="0">
              <a:solidFill>
                <a:srgbClr val="E6007E"/>
              </a:solidFill>
              <a:latin typeface="Titillium" charset="0"/>
              <a:ea typeface="Titillium" charset="0"/>
              <a:cs typeface="Titillium" charset="0"/>
            </a:endParaRPr>
          </a:p>
          <a:p>
            <a:pPr algn="ctr"/>
            <a:endParaRPr lang="de-DE" sz="2400" dirty="0">
              <a:solidFill>
                <a:schemeClr val="bg1"/>
              </a:solidFill>
              <a:highlight>
                <a:srgbClr val="E7027E"/>
              </a:highlight>
              <a:latin typeface="Titillium" charset="0"/>
              <a:ea typeface="Titillium" charset="0"/>
              <a:cs typeface="Titillium" charset="0"/>
            </a:endParaRPr>
          </a:p>
          <a:p>
            <a:pPr algn="ctr"/>
            <a:endParaRPr lang="de-DE" sz="2400" dirty="0">
              <a:solidFill>
                <a:schemeClr val="bg1"/>
              </a:solidFill>
              <a:highlight>
                <a:srgbClr val="E7027E"/>
              </a:highlight>
              <a:latin typeface="Titillium" charset="0"/>
              <a:ea typeface="Titillium" charset="0"/>
              <a:cs typeface="Titillium" charset="0"/>
            </a:endParaRPr>
          </a:p>
          <a:p>
            <a:pPr algn="ctr"/>
            <a:r>
              <a:rPr lang="de-DE" sz="2400" dirty="0">
                <a:solidFill>
                  <a:schemeClr val="bg1"/>
                </a:solidFill>
                <a:highlight>
                  <a:srgbClr val="E7027E"/>
                </a:highlight>
                <a:latin typeface="Titillium" charset="0"/>
                <a:ea typeface="Titillium" charset="0"/>
                <a:cs typeface="Titillium" charset="0"/>
              </a:rPr>
              <a:t>Wenn Sie das wissen möchten, einfach ein Mail an </a:t>
            </a:r>
            <a:r>
              <a:rPr lang="de-DE" sz="2400" dirty="0">
                <a:solidFill>
                  <a:schemeClr val="bg1"/>
                </a:solidFill>
                <a:highlight>
                  <a:srgbClr val="E7027E"/>
                </a:highlight>
                <a:latin typeface="Titillium" charset="0"/>
                <a:ea typeface="Titillium" charset="0"/>
                <a:cs typeface="Titillium" charset="0"/>
                <a:hlinkClick r:id="rId4"/>
              </a:rPr>
              <a:t>office@dachgold.at</a:t>
            </a:r>
            <a:r>
              <a:rPr lang="de-DE" sz="2400" dirty="0">
                <a:solidFill>
                  <a:schemeClr val="bg1"/>
                </a:solidFill>
                <a:highlight>
                  <a:srgbClr val="E7027E"/>
                </a:highlight>
                <a:latin typeface="Titillium" charset="0"/>
                <a:ea typeface="Titillium" charset="0"/>
                <a:cs typeface="Titillium" charset="0"/>
              </a:rPr>
              <a:t>!</a:t>
            </a:r>
          </a:p>
          <a:p>
            <a:pPr algn="ctr"/>
            <a:endParaRPr lang="de-DE" sz="2400" dirty="0">
              <a:solidFill>
                <a:schemeClr val="bg1"/>
              </a:solidFill>
              <a:highlight>
                <a:srgbClr val="E7027E"/>
              </a:highlight>
              <a:latin typeface="Titillium" charset="0"/>
              <a:ea typeface="Titillium" charset="0"/>
              <a:cs typeface="Titillium" charset="0"/>
            </a:endParaRPr>
          </a:p>
          <a:p>
            <a:pPr algn="ctr"/>
            <a:r>
              <a:rPr lang="de-DE" sz="2400" dirty="0">
                <a:solidFill>
                  <a:schemeClr val="bg1"/>
                </a:solidFill>
                <a:highlight>
                  <a:srgbClr val="E7027E"/>
                </a:highlight>
                <a:latin typeface="Titillium" charset="0"/>
                <a:ea typeface="Titillium" charset="0"/>
                <a:cs typeface="Titillium" charset="0"/>
              </a:rPr>
              <a:t>PS: Kein </a:t>
            </a:r>
            <a:r>
              <a:rPr lang="de-DE" sz="2400" dirty="0" err="1">
                <a:solidFill>
                  <a:schemeClr val="bg1"/>
                </a:solidFill>
                <a:highlight>
                  <a:srgbClr val="E7027E"/>
                </a:highlight>
                <a:latin typeface="Titillium" charset="0"/>
                <a:ea typeface="Titillium" charset="0"/>
                <a:cs typeface="Titillium" charset="0"/>
              </a:rPr>
              <a:t>Jackpotdach</a:t>
            </a:r>
            <a:r>
              <a:rPr lang="de-DE" sz="2400" dirty="0">
                <a:solidFill>
                  <a:schemeClr val="bg1"/>
                </a:solidFill>
                <a:highlight>
                  <a:srgbClr val="E7027E"/>
                </a:highlight>
                <a:latin typeface="Titillium" charset="0"/>
                <a:ea typeface="Titillium" charset="0"/>
                <a:cs typeface="Titillium" charset="0"/>
              </a:rPr>
              <a:t>? Wir schauen uns aber gerne jedes Dach an! </a:t>
            </a:r>
          </a:p>
          <a:p>
            <a:pPr marL="571500" indent="-571500" algn="ctr">
              <a:buFontTx/>
              <a:buChar char="-"/>
            </a:pPr>
            <a:endParaRPr lang="de-DE" sz="4800" dirty="0">
              <a:solidFill>
                <a:srgbClr val="E6007E"/>
              </a:solidFill>
              <a:latin typeface="Titillium" charset="0"/>
              <a:ea typeface="Titillium" charset="0"/>
              <a:cs typeface="Titillium" charset="0"/>
            </a:endParaRPr>
          </a:p>
          <a:p>
            <a:endParaRPr lang="de-DE" sz="4400" dirty="0">
              <a:solidFill>
                <a:srgbClr val="E6007F"/>
              </a:solidFill>
              <a:latin typeface="Titillium" charset="0"/>
              <a:ea typeface="Titillium" charset="0"/>
              <a:cs typeface="Titillium" charset="0"/>
            </a:endParaRPr>
          </a:p>
        </p:txBody>
      </p:sp>
    </p:spTree>
    <p:extLst>
      <p:ext uri="{BB962C8B-B14F-4D97-AF65-F5344CB8AC3E}">
        <p14:creationId xmlns:p14="http://schemas.microsoft.com/office/powerpoint/2010/main" val="289001605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E01ED-A2B9-877A-EE5B-6220DFCF826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D5783A6-B98A-504A-A081-AAA12A15E4A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5A31A873-7E8A-965C-4078-C0F5763C874E}"/>
              </a:ext>
            </a:extLst>
          </p:cNvPr>
          <p:cNvPicPr>
            <a:picLocks noChangeAspect="1"/>
          </p:cNvPicPr>
          <p:nvPr/>
        </p:nvPicPr>
        <p:blipFill>
          <a:blip r:embed="rId2"/>
          <a:stretch>
            <a:fillRect/>
          </a:stretch>
        </p:blipFill>
        <p:spPr>
          <a:xfrm>
            <a:off x="-1" y="-629356"/>
            <a:ext cx="12477135" cy="8306537"/>
          </a:xfrm>
          <a:prstGeom prst="rect">
            <a:avLst/>
          </a:prstGeom>
        </p:spPr>
      </p:pic>
      <p:sp>
        <p:nvSpPr>
          <p:cNvPr id="5" name="Rechteck 4">
            <a:extLst>
              <a:ext uri="{FF2B5EF4-FFF2-40B4-BE49-F238E27FC236}">
                <a16:creationId xmlns:a16="http://schemas.microsoft.com/office/drawing/2014/main" id="{74BA0095-9019-55D7-0E89-E160533236F5}"/>
              </a:ext>
            </a:extLst>
          </p:cNvPr>
          <p:cNvSpPr/>
          <p:nvPr/>
        </p:nvSpPr>
        <p:spPr>
          <a:xfrm>
            <a:off x="335526" y="3842184"/>
            <a:ext cx="8798429" cy="646331"/>
          </a:xfrm>
          <a:prstGeom prst="rect">
            <a:avLst/>
          </a:prstGeom>
        </p:spPr>
        <p:txBody>
          <a:bodyPr wrap="square">
            <a:spAutoFit/>
          </a:bodyPr>
          <a:lstStyle/>
          <a:p>
            <a:r>
              <a:rPr lang="de-DE" sz="3600" dirty="0">
                <a:solidFill>
                  <a:schemeClr val="bg1"/>
                </a:solidFill>
                <a:highlight>
                  <a:srgbClr val="FD0067"/>
                </a:highlight>
              </a:rPr>
              <a:t>PV sorgt für günstigen Strom im Sommer</a:t>
            </a:r>
          </a:p>
        </p:txBody>
      </p:sp>
      <p:sp>
        <p:nvSpPr>
          <p:cNvPr id="6" name="Rechteck 5">
            <a:extLst>
              <a:ext uri="{FF2B5EF4-FFF2-40B4-BE49-F238E27FC236}">
                <a16:creationId xmlns:a16="http://schemas.microsoft.com/office/drawing/2014/main" id="{6F25E977-5273-3F82-6871-B6FE5627805A}"/>
              </a:ext>
            </a:extLst>
          </p:cNvPr>
          <p:cNvSpPr/>
          <p:nvPr/>
        </p:nvSpPr>
        <p:spPr>
          <a:xfrm>
            <a:off x="4040935" y="576208"/>
            <a:ext cx="8798429" cy="646331"/>
          </a:xfrm>
          <a:prstGeom prst="rect">
            <a:avLst/>
          </a:prstGeom>
        </p:spPr>
        <p:txBody>
          <a:bodyPr wrap="square">
            <a:spAutoFit/>
          </a:bodyPr>
          <a:lstStyle/>
          <a:p>
            <a:r>
              <a:rPr lang="de-DE" sz="3600" dirty="0">
                <a:solidFill>
                  <a:schemeClr val="bg1"/>
                </a:solidFill>
                <a:highlight>
                  <a:srgbClr val="FD0067"/>
                </a:highlight>
              </a:rPr>
              <a:t>Wind sorgt für günstigen Strom im Winter</a:t>
            </a:r>
          </a:p>
        </p:txBody>
      </p:sp>
      <p:sp>
        <p:nvSpPr>
          <p:cNvPr id="7" name="Rechteck 6">
            <a:extLst>
              <a:ext uri="{FF2B5EF4-FFF2-40B4-BE49-F238E27FC236}">
                <a16:creationId xmlns:a16="http://schemas.microsoft.com/office/drawing/2014/main" id="{98A37206-51D3-A663-4875-36183577304B}"/>
              </a:ext>
            </a:extLst>
          </p:cNvPr>
          <p:cNvSpPr/>
          <p:nvPr/>
        </p:nvSpPr>
        <p:spPr>
          <a:xfrm>
            <a:off x="3074652" y="5839062"/>
            <a:ext cx="9853710" cy="646331"/>
          </a:xfrm>
          <a:prstGeom prst="rect">
            <a:avLst/>
          </a:prstGeom>
        </p:spPr>
        <p:txBody>
          <a:bodyPr wrap="square">
            <a:spAutoFit/>
          </a:bodyPr>
          <a:lstStyle/>
          <a:p>
            <a:r>
              <a:rPr lang="de-DE" sz="3600" dirty="0">
                <a:solidFill>
                  <a:schemeClr val="bg1"/>
                </a:solidFill>
                <a:highlight>
                  <a:srgbClr val="FD0067"/>
                </a:highlight>
              </a:rPr>
              <a:t>Wasser, Biomasse, Gas &amp; Batterien gleichen aus.</a:t>
            </a:r>
          </a:p>
        </p:txBody>
      </p:sp>
    </p:spTree>
    <p:extLst>
      <p:ext uri="{BB962C8B-B14F-4D97-AF65-F5344CB8AC3E}">
        <p14:creationId xmlns:p14="http://schemas.microsoft.com/office/powerpoint/2010/main" val="1083255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D23340-950D-F482-429A-BBBA597FB4CC}"/>
              </a:ext>
            </a:extLst>
          </p:cNvPr>
          <p:cNvSpPr>
            <a:spLocks noGrp="1"/>
          </p:cNvSpPr>
          <p:nvPr>
            <p:ph idx="1"/>
          </p:nvPr>
        </p:nvSpPr>
        <p:spPr/>
        <p:txBody>
          <a:bodyPr/>
          <a:lstStyle/>
          <a:p>
            <a:pPr marL="0" indent="0">
              <a:buNone/>
            </a:pPr>
            <a:r>
              <a:rPr lang="en-US" dirty="0"/>
              <a:t>PV Austria, </a:t>
            </a:r>
            <a:r>
              <a:rPr lang="en-US" dirty="0" err="1"/>
              <a:t>SonnenKlar</a:t>
            </a:r>
            <a:r>
              <a:rPr lang="en-US" dirty="0"/>
              <a:t> </a:t>
            </a:r>
            <a:r>
              <a:rPr lang="en-US" dirty="0" err="1"/>
              <a:t>Förderkompass</a:t>
            </a:r>
            <a:r>
              <a:rPr lang="en-US" dirty="0"/>
              <a:t>: </a:t>
            </a:r>
          </a:p>
          <a:p>
            <a:pPr marL="0" indent="0">
              <a:buNone/>
            </a:pPr>
            <a:r>
              <a:rPr lang="en-US" dirty="0">
                <a:hlinkClick r:id="rId2"/>
              </a:rPr>
              <a:t>https://pvaustria.at/foerderungen/</a:t>
            </a:r>
            <a:endParaRPr lang="en-US" dirty="0"/>
          </a:p>
          <a:p>
            <a:pPr marL="0" indent="0">
              <a:buNone/>
            </a:pPr>
            <a:endParaRPr lang="en-US" dirty="0"/>
          </a:p>
        </p:txBody>
      </p:sp>
      <p:sp>
        <p:nvSpPr>
          <p:cNvPr id="4" name="Titel 1">
            <a:extLst>
              <a:ext uri="{FF2B5EF4-FFF2-40B4-BE49-F238E27FC236}">
                <a16:creationId xmlns:a16="http://schemas.microsoft.com/office/drawing/2014/main" id="{6E9A80CE-E1F1-6DFE-B733-AB1525424672}"/>
              </a:ext>
            </a:extLst>
          </p:cNvPr>
          <p:cNvSpPr>
            <a:spLocks noGrp="1"/>
          </p:cNvSpPr>
          <p:nvPr>
            <p:ph type="title"/>
          </p:nvPr>
        </p:nvSpPr>
        <p:spPr>
          <a:xfrm>
            <a:off x="536863" y="365125"/>
            <a:ext cx="11118273" cy="1325563"/>
          </a:xfrm>
        </p:spPr>
        <p:txBody>
          <a:bodyPr>
            <a:normAutofit/>
          </a:bodyPr>
          <a:lstStyle/>
          <a:p>
            <a:r>
              <a:rPr lang="de-DE" dirty="0">
                <a:solidFill>
                  <a:schemeClr val="bg1"/>
                </a:solidFill>
                <a:highlight>
                  <a:srgbClr val="E7027E"/>
                </a:highlight>
              </a:rPr>
              <a:t>Überblick aller Bundes- und Landesförderungen</a:t>
            </a:r>
          </a:p>
        </p:txBody>
      </p:sp>
    </p:spTree>
    <p:extLst>
      <p:ext uri="{BB962C8B-B14F-4D97-AF65-F5344CB8AC3E}">
        <p14:creationId xmlns:p14="http://schemas.microsoft.com/office/powerpoint/2010/main" val="1134334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
        <p:nvSpPr>
          <p:cNvPr id="6" name="Textfeld 5"/>
          <p:cNvSpPr txBox="1"/>
          <p:nvPr/>
        </p:nvSpPr>
        <p:spPr>
          <a:xfrm>
            <a:off x="2470039" y="2237487"/>
            <a:ext cx="9347066" cy="3703450"/>
          </a:xfrm>
          <a:prstGeom prst="rect">
            <a:avLst/>
          </a:prstGeom>
          <a:noFill/>
        </p:spPr>
        <p:txBody>
          <a:bodyPr wrap="square" rtlCol="0">
            <a:spAutoFit/>
          </a:bodyPr>
          <a:lstStyle/>
          <a:p>
            <a:r>
              <a:rPr lang="de-DE" sz="11733" dirty="0">
                <a:solidFill>
                  <a:srgbClr val="E6007F"/>
                </a:solidFill>
                <a:latin typeface="Titillium" charset="0"/>
                <a:ea typeface="Titillium" charset="0"/>
                <a:cs typeface="Titillium" charset="0"/>
              </a:rPr>
              <a:t>Der Weg zum Kraftwerk</a:t>
            </a:r>
          </a:p>
        </p:txBody>
      </p:sp>
      <p:sp>
        <p:nvSpPr>
          <p:cNvPr id="7" name="Textfeld 6"/>
          <p:cNvSpPr txBox="1"/>
          <p:nvPr/>
        </p:nvSpPr>
        <p:spPr>
          <a:xfrm>
            <a:off x="374895" y="1287113"/>
            <a:ext cx="1370751" cy="3498330"/>
          </a:xfrm>
          <a:prstGeom prst="rect">
            <a:avLst/>
          </a:prstGeom>
          <a:noFill/>
        </p:spPr>
        <p:txBody>
          <a:bodyPr wrap="square" rtlCol="0">
            <a:spAutoFit/>
          </a:bodyPr>
          <a:lstStyle/>
          <a:p>
            <a:r>
              <a:rPr lang="de-DE" sz="22133" dirty="0">
                <a:solidFill>
                  <a:srgbClr val="E6007F"/>
                </a:solidFill>
                <a:latin typeface="Titillium" charset="0"/>
                <a:ea typeface="Titillium" charset="0"/>
                <a:cs typeface="Titillium" charset="0"/>
              </a:rPr>
              <a:t>4</a:t>
            </a:r>
          </a:p>
        </p:txBody>
      </p:sp>
    </p:spTree>
    <p:extLst>
      <p:ext uri="{BB962C8B-B14F-4D97-AF65-F5344CB8AC3E}">
        <p14:creationId xmlns:p14="http://schemas.microsoft.com/office/powerpoint/2010/main" val="19293723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p:cNvSpPr txBox="1">
            <a:spLocks noGrp="1"/>
          </p:cNvSpPr>
          <p:nvPr>
            <p:ph type="ctrTitle"/>
          </p:nvPr>
        </p:nvSpPr>
        <p:spPr>
          <a:xfrm>
            <a:off x="914400" y="2502264"/>
            <a:ext cx="10363200" cy="2086725"/>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Photovoltaik günstigste Energiequelle? Wie das?</a:t>
            </a:r>
          </a:p>
        </p:txBody>
      </p:sp>
    </p:spTree>
    <p:extLst>
      <p:ext uri="{BB962C8B-B14F-4D97-AF65-F5344CB8AC3E}">
        <p14:creationId xmlns:p14="http://schemas.microsoft.com/office/powerpoint/2010/main" val="32033877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hteck 5"/>
          <p:cNvSpPr/>
          <p:nvPr/>
        </p:nvSpPr>
        <p:spPr>
          <a:xfrm>
            <a:off x="567108" y="1357745"/>
            <a:ext cx="11057784" cy="3621632"/>
          </a:xfrm>
          <a:prstGeom prst="rect">
            <a:avLst/>
          </a:prstGeom>
        </p:spPr>
        <p:txBody>
          <a:bodyPr wrap="square">
            <a:spAutoFit/>
          </a:bodyPr>
          <a:lstStyle/>
          <a:p>
            <a:endParaRPr lang="de-DE" sz="5867" dirty="0">
              <a:solidFill>
                <a:srgbClr val="E6007F"/>
              </a:solidFill>
              <a:latin typeface="Titillium" charset="0"/>
              <a:ea typeface="Titillium" charset="0"/>
              <a:cs typeface="Titillium" charset="0"/>
            </a:endParaRPr>
          </a:p>
          <a:p>
            <a:pPr algn="ctr"/>
            <a:r>
              <a:rPr lang="de-DE" sz="5867" dirty="0">
                <a:solidFill>
                  <a:srgbClr val="E6007E"/>
                </a:solidFill>
                <a:latin typeface="Titillium" charset="0"/>
                <a:ea typeface="Titillium" charset="0"/>
                <a:cs typeface="Titillium" charset="0"/>
              </a:rPr>
              <a:t>Was oft fehlt ist eine fundierte Entscheidungsgrundlage</a:t>
            </a:r>
          </a:p>
          <a:p>
            <a:endParaRPr lang="de-DE" sz="5333" dirty="0">
              <a:solidFill>
                <a:srgbClr val="E6007F"/>
              </a:solidFill>
              <a:latin typeface="Titillium" charset="0"/>
              <a:ea typeface="Titillium" charset="0"/>
              <a:cs typeface="Titillium" charset="0"/>
            </a:endParaRPr>
          </a:p>
        </p:txBody>
      </p:sp>
    </p:spTree>
    <p:extLst>
      <p:ext uri="{BB962C8B-B14F-4D97-AF65-F5344CB8AC3E}">
        <p14:creationId xmlns:p14="http://schemas.microsoft.com/office/powerpoint/2010/main" val="1410683052"/>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hteck 5"/>
          <p:cNvSpPr/>
          <p:nvPr/>
        </p:nvSpPr>
        <p:spPr>
          <a:xfrm>
            <a:off x="702827" y="0"/>
            <a:ext cx="11057784" cy="5837624"/>
          </a:xfrm>
          <a:prstGeom prst="rect">
            <a:avLst/>
          </a:prstGeom>
        </p:spPr>
        <p:txBody>
          <a:bodyPr wrap="square">
            <a:spAutoFit/>
          </a:bodyPr>
          <a:lstStyle/>
          <a:p>
            <a:endParaRPr lang="de-DE" sz="5867" dirty="0">
              <a:solidFill>
                <a:srgbClr val="E6007F"/>
              </a:solidFill>
              <a:latin typeface="Titillium" charset="0"/>
              <a:ea typeface="Titillium" charset="0"/>
              <a:cs typeface="Titillium" charset="0"/>
            </a:endParaRPr>
          </a:p>
          <a:p>
            <a:pPr algn="ctr"/>
            <a:r>
              <a:rPr lang="de-DE" sz="5867" dirty="0">
                <a:solidFill>
                  <a:srgbClr val="E6007E"/>
                </a:solidFill>
                <a:latin typeface="Titillium" charset="0"/>
                <a:ea typeface="Titillium" charset="0"/>
                <a:cs typeface="Titillium" charset="0"/>
              </a:rPr>
              <a:t>3 Schritte zum Kraftwerk in 3 h</a:t>
            </a:r>
          </a:p>
          <a:p>
            <a:pPr algn="ctr"/>
            <a:endParaRPr lang="de-DE" sz="5867" dirty="0">
              <a:solidFill>
                <a:srgbClr val="E6007E"/>
              </a:solidFill>
              <a:latin typeface="Titillium" charset="0"/>
              <a:ea typeface="Titillium" charset="0"/>
              <a:cs typeface="Titillium" charset="0"/>
            </a:endParaRPr>
          </a:p>
          <a:p>
            <a:pPr marL="1143000" indent="-1143000">
              <a:buFont typeface="+mj-lt"/>
              <a:buAutoNum type="arabicPeriod"/>
            </a:pPr>
            <a:r>
              <a:rPr lang="de-DE" sz="4800" dirty="0">
                <a:solidFill>
                  <a:srgbClr val="E6007E"/>
                </a:solidFill>
                <a:latin typeface="Titillium" charset="0"/>
                <a:ea typeface="Titillium" charset="0"/>
                <a:cs typeface="Titillium" charset="0"/>
              </a:rPr>
              <a:t>Kostenlose Kurzanalyse 1 h</a:t>
            </a:r>
          </a:p>
          <a:p>
            <a:pPr marL="1143000" indent="-1143000">
              <a:buFont typeface="+mj-lt"/>
              <a:buAutoNum type="arabicPeriod"/>
            </a:pPr>
            <a:r>
              <a:rPr lang="de-DE" sz="4800" dirty="0">
                <a:solidFill>
                  <a:srgbClr val="E6007E"/>
                </a:solidFill>
                <a:latin typeface="Titillium" charset="0"/>
                <a:ea typeface="Titillium" charset="0"/>
                <a:cs typeface="Titillium" charset="0"/>
              </a:rPr>
              <a:t>Kostenpflichtige Detailanalyse 1h</a:t>
            </a:r>
          </a:p>
          <a:p>
            <a:pPr marL="1143000" indent="-1143000">
              <a:buFont typeface="+mj-lt"/>
              <a:buAutoNum type="arabicPeriod"/>
            </a:pPr>
            <a:r>
              <a:rPr lang="de-DE" sz="4800" dirty="0">
                <a:solidFill>
                  <a:srgbClr val="E6007E"/>
                </a:solidFill>
                <a:latin typeface="Titillium" charset="0"/>
                <a:ea typeface="Titillium" charset="0"/>
                <a:cs typeface="Titillium" charset="0"/>
              </a:rPr>
              <a:t>Schlüsselfertiges Projekt starten 1h</a:t>
            </a:r>
          </a:p>
          <a:p>
            <a:endParaRPr lang="de-DE" sz="5333" dirty="0">
              <a:solidFill>
                <a:srgbClr val="E6007F"/>
              </a:solidFill>
              <a:latin typeface="Titillium" charset="0"/>
              <a:ea typeface="Titillium" charset="0"/>
              <a:cs typeface="Titillium" charset="0"/>
            </a:endParaRPr>
          </a:p>
        </p:txBody>
      </p:sp>
    </p:spTree>
    <p:extLst>
      <p:ext uri="{BB962C8B-B14F-4D97-AF65-F5344CB8AC3E}">
        <p14:creationId xmlns:p14="http://schemas.microsoft.com/office/powerpoint/2010/main" val="348221330"/>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hteck 5"/>
          <p:cNvSpPr/>
          <p:nvPr/>
        </p:nvSpPr>
        <p:spPr>
          <a:xfrm>
            <a:off x="1066336" y="-115593"/>
            <a:ext cx="10059328" cy="7089185"/>
          </a:xfrm>
          <a:prstGeom prst="rect">
            <a:avLst/>
          </a:prstGeom>
        </p:spPr>
        <p:txBody>
          <a:bodyPr wrap="square">
            <a:spAutoFit/>
          </a:bodyPr>
          <a:lstStyle/>
          <a:p>
            <a:endParaRPr lang="de-DE" sz="5867" dirty="0">
              <a:solidFill>
                <a:srgbClr val="E6007F"/>
              </a:solidFill>
              <a:latin typeface="Titillium" charset="0"/>
              <a:ea typeface="Titillium" charset="0"/>
              <a:cs typeface="Titillium" charset="0"/>
            </a:endParaRPr>
          </a:p>
          <a:p>
            <a:pPr algn="ctr"/>
            <a:r>
              <a:rPr lang="de-DE" sz="5867" dirty="0">
                <a:solidFill>
                  <a:srgbClr val="E6007E"/>
                </a:solidFill>
                <a:latin typeface="Titillium" charset="0"/>
                <a:ea typeface="Titillium" charset="0"/>
                <a:cs typeface="Titillium" charset="0"/>
              </a:rPr>
              <a:t>Kostenpflichtige Detailanalyse</a:t>
            </a:r>
          </a:p>
          <a:p>
            <a:pPr algn="ctr"/>
            <a:endParaRPr lang="de-DE" sz="2800" dirty="0">
              <a:solidFill>
                <a:srgbClr val="E6007E"/>
              </a:solidFill>
              <a:latin typeface="Titillium" charset="0"/>
              <a:ea typeface="Titillium" charset="0"/>
              <a:cs typeface="Titillium" charset="0"/>
            </a:endParaRPr>
          </a:p>
          <a:p>
            <a:pPr marL="1143000" indent="-1143000">
              <a:buFont typeface="+mj-lt"/>
              <a:buAutoNum type="arabicPeriod"/>
            </a:pPr>
            <a:r>
              <a:rPr lang="de-DE" sz="3200" dirty="0">
                <a:solidFill>
                  <a:srgbClr val="E6007E"/>
                </a:solidFill>
                <a:latin typeface="Titillium" charset="0"/>
                <a:ea typeface="Titillium" charset="0"/>
                <a:cs typeface="Titillium" charset="0"/>
              </a:rPr>
              <a:t>Planung &amp; Dimensionierung der Anlage</a:t>
            </a:r>
          </a:p>
          <a:p>
            <a:pPr marL="1143000" indent="-1143000">
              <a:buFont typeface="+mj-lt"/>
              <a:buAutoNum type="arabicPeriod"/>
            </a:pPr>
            <a:r>
              <a:rPr lang="de-DE" sz="3200" dirty="0">
                <a:solidFill>
                  <a:srgbClr val="E6007E"/>
                </a:solidFill>
                <a:latin typeface="Titillium" charset="0"/>
                <a:ea typeface="Titillium" charset="0"/>
                <a:cs typeface="Titillium" charset="0"/>
              </a:rPr>
              <a:t>Schlüsselfertiges Angebot – </a:t>
            </a:r>
            <a:r>
              <a:rPr lang="de-DE" sz="3200" dirty="0" err="1">
                <a:solidFill>
                  <a:srgbClr val="E6007E"/>
                </a:solidFill>
                <a:latin typeface="Titillium" charset="0"/>
                <a:ea typeface="Titillium" charset="0"/>
                <a:cs typeface="Titillium" charset="0"/>
              </a:rPr>
              <a:t>One</a:t>
            </a:r>
            <a:r>
              <a:rPr lang="de-DE" sz="3200" dirty="0">
                <a:solidFill>
                  <a:srgbClr val="E6007E"/>
                </a:solidFill>
                <a:latin typeface="Titillium" charset="0"/>
                <a:ea typeface="Titillium" charset="0"/>
                <a:cs typeface="Titillium" charset="0"/>
              </a:rPr>
              <a:t>-</a:t>
            </a:r>
            <a:r>
              <a:rPr lang="de-DE" sz="3200" dirty="0" err="1">
                <a:solidFill>
                  <a:srgbClr val="E6007E"/>
                </a:solidFill>
                <a:latin typeface="Titillium" charset="0"/>
                <a:ea typeface="Titillium" charset="0"/>
                <a:cs typeface="Titillium" charset="0"/>
              </a:rPr>
              <a:t>Stop</a:t>
            </a:r>
            <a:r>
              <a:rPr lang="de-DE" sz="3200" dirty="0">
                <a:solidFill>
                  <a:srgbClr val="E6007E"/>
                </a:solidFill>
                <a:latin typeface="Titillium" charset="0"/>
                <a:ea typeface="Titillium" charset="0"/>
                <a:cs typeface="Titillium" charset="0"/>
              </a:rPr>
              <a:t>-Shop</a:t>
            </a:r>
          </a:p>
          <a:p>
            <a:pPr marL="1143000" indent="-1143000">
              <a:buFont typeface="+mj-lt"/>
              <a:buAutoNum type="arabicPeriod"/>
            </a:pPr>
            <a:r>
              <a:rPr lang="de-DE" sz="3200" dirty="0">
                <a:solidFill>
                  <a:srgbClr val="E6007E"/>
                </a:solidFill>
                <a:latin typeface="Titillium" charset="0"/>
                <a:ea typeface="Titillium" charset="0"/>
                <a:cs typeface="Titillium" charset="0"/>
              </a:rPr>
              <a:t>Lastprofilanalyse</a:t>
            </a:r>
          </a:p>
          <a:p>
            <a:pPr marL="1143000" indent="-1143000">
              <a:buFont typeface="+mj-lt"/>
              <a:buAutoNum type="arabicPeriod"/>
            </a:pPr>
            <a:r>
              <a:rPr lang="de-DE" sz="3200" dirty="0">
                <a:solidFill>
                  <a:srgbClr val="E6007E"/>
                </a:solidFill>
                <a:latin typeface="Titillium" charset="0"/>
                <a:ea typeface="Titillium" charset="0"/>
                <a:cs typeface="Titillium" charset="0"/>
              </a:rPr>
              <a:t>Wirtschaftlichkeitsberechnung (LCOE)</a:t>
            </a:r>
          </a:p>
          <a:p>
            <a:pPr marL="1143000" indent="-1143000">
              <a:buFont typeface="+mj-lt"/>
              <a:buAutoNum type="arabicPeriod"/>
            </a:pPr>
            <a:r>
              <a:rPr lang="de-DE" sz="3200" dirty="0">
                <a:solidFill>
                  <a:srgbClr val="E6007E"/>
                </a:solidFill>
                <a:latin typeface="Titillium" charset="0"/>
                <a:ea typeface="Titillium" charset="0"/>
                <a:cs typeface="Titillium" charset="0"/>
              </a:rPr>
              <a:t>Beratung zur idealen Förderstrategie</a:t>
            </a:r>
          </a:p>
          <a:p>
            <a:pPr marL="1143000" indent="-1143000">
              <a:buFont typeface="+mj-lt"/>
              <a:buAutoNum type="arabicPeriod"/>
            </a:pPr>
            <a:r>
              <a:rPr lang="de-DE" sz="3200" dirty="0">
                <a:solidFill>
                  <a:srgbClr val="E6007E"/>
                </a:solidFill>
                <a:latin typeface="Titillium" charset="0"/>
                <a:ea typeface="Titillium" charset="0"/>
                <a:cs typeface="Titillium" charset="0"/>
              </a:rPr>
              <a:t>Präsentation für Geschäftsführung</a:t>
            </a:r>
          </a:p>
          <a:p>
            <a:pPr marL="1143000" indent="-1143000">
              <a:buFont typeface="+mj-lt"/>
              <a:buAutoNum type="arabicPeriod"/>
            </a:pPr>
            <a:r>
              <a:rPr lang="de-DE" sz="3200" dirty="0">
                <a:solidFill>
                  <a:srgbClr val="E6007E"/>
                </a:solidFill>
                <a:latin typeface="Titillium" charset="0"/>
                <a:ea typeface="Titillium" charset="0"/>
                <a:cs typeface="Titillium" charset="0"/>
              </a:rPr>
              <a:t>720,- - Wird bei Beauftragung rückerstattet</a:t>
            </a:r>
          </a:p>
          <a:p>
            <a:pPr marL="1143000" indent="-1143000">
              <a:buFont typeface="+mj-lt"/>
              <a:buAutoNum type="arabicPeriod"/>
            </a:pPr>
            <a:endParaRPr lang="de-DE" sz="3200" dirty="0">
              <a:solidFill>
                <a:srgbClr val="E6007E"/>
              </a:solidFill>
              <a:latin typeface="Titillium" charset="0"/>
              <a:ea typeface="Titillium" charset="0"/>
              <a:cs typeface="Titillium" charset="0"/>
            </a:endParaRPr>
          </a:p>
          <a:p>
            <a:endParaRPr lang="de-DE" sz="5333" dirty="0">
              <a:solidFill>
                <a:srgbClr val="E6007F"/>
              </a:solidFill>
              <a:latin typeface="Titillium" charset="0"/>
              <a:ea typeface="Titillium" charset="0"/>
              <a:cs typeface="Titillium" charset="0"/>
            </a:endParaRPr>
          </a:p>
        </p:txBody>
      </p:sp>
    </p:spTree>
    <p:extLst>
      <p:ext uri="{BB962C8B-B14F-4D97-AF65-F5344CB8AC3E}">
        <p14:creationId xmlns:p14="http://schemas.microsoft.com/office/powerpoint/2010/main" val="2947801724"/>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hteck 5"/>
          <p:cNvSpPr/>
          <p:nvPr/>
        </p:nvSpPr>
        <p:spPr>
          <a:xfrm>
            <a:off x="240112" y="1326720"/>
            <a:ext cx="11951888" cy="4688335"/>
          </a:xfrm>
          <a:prstGeom prst="rect">
            <a:avLst/>
          </a:prstGeom>
        </p:spPr>
        <p:txBody>
          <a:bodyPr wrap="square">
            <a:spAutoFit/>
          </a:bodyPr>
          <a:lstStyle/>
          <a:p>
            <a:r>
              <a:rPr lang="de-DE" sz="6133" i="1" dirty="0">
                <a:solidFill>
                  <a:schemeClr val="bg1"/>
                </a:solidFill>
              </a:rPr>
              <a:t>Der beste Zeitpunkt ein Solar- Kraftwerk zu bauen war gestern.</a:t>
            </a:r>
          </a:p>
          <a:p>
            <a:r>
              <a:rPr lang="de-DE" sz="1600" i="1" dirty="0">
                <a:solidFill>
                  <a:schemeClr val="bg1"/>
                </a:solidFill>
              </a:rPr>
              <a:t> </a:t>
            </a:r>
            <a:endParaRPr lang="de-DE" sz="800" i="1" dirty="0">
              <a:solidFill>
                <a:schemeClr val="bg1"/>
              </a:solidFill>
            </a:endParaRPr>
          </a:p>
          <a:p>
            <a:r>
              <a:rPr lang="de-DE" sz="6133" i="1" dirty="0">
                <a:solidFill>
                  <a:schemeClr val="bg1"/>
                </a:solidFill>
              </a:rPr>
              <a:t>Der nächstbeste Zeitpunkt ist jetzt.</a:t>
            </a:r>
          </a:p>
          <a:p>
            <a:pPr algn="r"/>
            <a:endParaRPr lang="de-DE" sz="1867" dirty="0">
              <a:solidFill>
                <a:srgbClr val="E6007F"/>
              </a:solidFill>
            </a:endParaRPr>
          </a:p>
          <a:p>
            <a:r>
              <a:rPr lang="de-DE" sz="4267" dirty="0">
                <a:solidFill>
                  <a:srgbClr val="E6007F"/>
                </a:solidFill>
              </a:rPr>
              <a:t>										</a:t>
            </a:r>
          </a:p>
          <a:p>
            <a:r>
              <a:rPr lang="de-DE" sz="3733" dirty="0">
                <a:solidFill>
                  <a:srgbClr val="E6007F"/>
                </a:solidFill>
              </a:rPr>
              <a:t>Cornelia Daniel</a:t>
            </a:r>
            <a:endParaRPr lang="de-DE" sz="4267" dirty="0">
              <a:solidFill>
                <a:srgbClr val="E6007F"/>
              </a:solidFill>
            </a:endParaRPr>
          </a:p>
        </p:txBody>
      </p:sp>
    </p:spTree>
    <p:extLst>
      <p:ext uri="{BB962C8B-B14F-4D97-AF65-F5344CB8AC3E}">
        <p14:creationId xmlns:p14="http://schemas.microsoft.com/office/powerpoint/2010/main" val="6142033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3092450" y="1547286"/>
            <a:ext cx="6383338" cy="1509183"/>
          </a:xfrm>
        </p:spPr>
        <p:txBody>
          <a:bodyPr>
            <a:noAutofit/>
          </a:bodyPr>
          <a:lstStyle/>
          <a:p>
            <a:r>
              <a:rPr lang="de-DE" sz="2800" dirty="0"/>
              <a:t>Kontakt:</a:t>
            </a:r>
          </a:p>
          <a:p>
            <a:r>
              <a:rPr lang="de-DE" sz="2800" dirty="0"/>
              <a:t>Cornelia Daniel </a:t>
            </a:r>
            <a:r>
              <a:rPr lang="de-DE" sz="2800" dirty="0">
                <a:hlinkClick r:id="rId2"/>
              </a:rPr>
              <a:t>cornelia.daniel@dachgold.at</a:t>
            </a:r>
            <a:endParaRPr lang="de-DE" sz="2800" dirty="0"/>
          </a:p>
          <a:p>
            <a:r>
              <a:rPr lang="de-DE" sz="2800" dirty="0"/>
              <a:t>0676 96 16 606</a:t>
            </a:r>
          </a:p>
          <a:p>
            <a:r>
              <a:rPr lang="de-DE" sz="2800" dirty="0" err="1"/>
              <a:t>www.tausendundeindach.at</a:t>
            </a:r>
            <a:endParaRPr lang="de-DE" sz="2800" dirty="0"/>
          </a:p>
          <a:p>
            <a:r>
              <a:rPr lang="de-DE" sz="2800" dirty="0">
                <a:hlinkClick r:id="rId3"/>
              </a:rPr>
              <a:t>www.gestehungskostenrechner.com</a:t>
            </a:r>
            <a:endParaRPr lang="de-DE" sz="2800" dirty="0"/>
          </a:p>
          <a:p>
            <a:r>
              <a:rPr lang="de-DE" sz="2800" dirty="0">
                <a:hlinkClick r:id="rId4"/>
              </a:rPr>
              <a:t>www.flachdachchecker.at</a:t>
            </a:r>
            <a:endParaRPr lang="de-DE" sz="2800" dirty="0"/>
          </a:p>
          <a:p>
            <a:r>
              <a:rPr lang="de-DE" sz="2800" dirty="0" err="1">
                <a:hlinkClick r:id="rId5"/>
              </a:rPr>
              <a:t>www.dachgold.</a:t>
            </a:r>
            <a:r>
              <a:rPr lang="de-DE" sz="2800" dirty="0" err="1"/>
              <a:t>at</a:t>
            </a:r>
            <a:endParaRPr lang="de-DE" sz="2800" dirty="0"/>
          </a:p>
          <a:p>
            <a:r>
              <a:rPr lang="de-DE" sz="2800" dirty="0"/>
              <a:t>Fotos: Tony </a:t>
            </a:r>
            <a:r>
              <a:rPr lang="de-DE" sz="2800" dirty="0" err="1"/>
              <a:t>Gigov</a:t>
            </a:r>
            <a:endParaRPr lang="de-DE" sz="2800" dirty="0"/>
          </a:p>
          <a:p>
            <a:endParaRPr lang="de-DE" sz="2800" dirty="0"/>
          </a:p>
        </p:txBody>
      </p:sp>
    </p:spTree>
    <p:extLst>
      <p:ext uri="{BB962C8B-B14F-4D97-AF65-F5344CB8AC3E}">
        <p14:creationId xmlns:p14="http://schemas.microsoft.com/office/powerpoint/2010/main" val="675507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2904331" y="323795"/>
            <a:ext cx="6383338" cy="616364"/>
          </a:xfrm>
        </p:spPr>
        <p:txBody>
          <a:bodyPr>
            <a:noAutofit/>
          </a:bodyPr>
          <a:lstStyle/>
          <a:p>
            <a:r>
              <a:rPr lang="de-DE" dirty="0"/>
              <a:t>Weitere wichtige Links</a:t>
            </a:r>
          </a:p>
          <a:p>
            <a:r>
              <a:rPr lang="de-DE" sz="2800" dirty="0"/>
              <a:t> </a:t>
            </a:r>
          </a:p>
        </p:txBody>
      </p:sp>
      <p:sp>
        <p:nvSpPr>
          <p:cNvPr id="3" name="Textfeld 2">
            <a:extLst>
              <a:ext uri="{FF2B5EF4-FFF2-40B4-BE49-F238E27FC236}">
                <a16:creationId xmlns:a16="http://schemas.microsoft.com/office/drawing/2014/main" id="{CB784AB3-36EB-4441-9EA8-0016013AB745}"/>
              </a:ext>
            </a:extLst>
          </p:cNvPr>
          <p:cNvSpPr txBox="1"/>
          <p:nvPr/>
        </p:nvSpPr>
        <p:spPr>
          <a:xfrm>
            <a:off x="1182709" y="1197735"/>
            <a:ext cx="9826581" cy="4801314"/>
          </a:xfrm>
          <a:prstGeom prst="rect">
            <a:avLst/>
          </a:prstGeom>
          <a:noFill/>
        </p:spPr>
        <p:txBody>
          <a:bodyPr wrap="square" rtlCol="0">
            <a:spAutoFit/>
          </a:bodyPr>
          <a:lstStyle/>
          <a:p>
            <a:r>
              <a:rPr lang="de-DE" b="1" dirty="0">
                <a:latin typeface="Titillium" pitchFamily="2" charset="77"/>
              </a:rPr>
              <a:t>Förderungen Allgemein / Übersicht:</a:t>
            </a:r>
          </a:p>
          <a:p>
            <a:r>
              <a:rPr lang="de-DE" dirty="0">
                <a:latin typeface="Titillium" pitchFamily="2" charset="77"/>
                <a:hlinkClick r:id="rId2"/>
              </a:rPr>
              <a:t>https://pvaustria.at/forderungen/</a:t>
            </a:r>
            <a:r>
              <a:rPr lang="de-DE" dirty="0">
                <a:latin typeface="Titillium" pitchFamily="2" charset="77"/>
              </a:rPr>
              <a:t> </a:t>
            </a:r>
          </a:p>
          <a:p>
            <a:r>
              <a:rPr lang="de-DE" dirty="0">
                <a:latin typeface="Titillium" pitchFamily="2" charset="77"/>
                <a:hlinkClick r:id="rId3"/>
              </a:rPr>
              <a:t>https://www.dachgold.at/foerderungen/</a:t>
            </a:r>
            <a:r>
              <a:rPr lang="de-DE" dirty="0">
                <a:latin typeface="Titillium" pitchFamily="2" charset="77"/>
              </a:rPr>
              <a:t> </a:t>
            </a:r>
            <a:br>
              <a:rPr lang="de-DE" b="1" dirty="0">
                <a:latin typeface="Titillium" pitchFamily="2" charset="77"/>
              </a:rPr>
            </a:br>
            <a:endParaRPr lang="de-DE" b="1" dirty="0">
              <a:latin typeface="Titillium" pitchFamily="2" charset="77"/>
            </a:endParaRPr>
          </a:p>
          <a:p>
            <a:r>
              <a:rPr lang="de-DE" b="1" dirty="0">
                <a:latin typeface="Titillium" pitchFamily="2" charset="77"/>
              </a:rPr>
              <a:t>Wien: </a:t>
            </a:r>
          </a:p>
          <a:p>
            <a:r>
              <a:rPr lang="de-DE" dirty="0">
                <a:latin typeface="Titillium" pitchFamily="2" charset="77"/>
                <a:hlinkClick r:id="rId4"/>
              </a:rPr>
              <a:t>https://sonnenstrom.wien.gv.at/</a:t>
            </a:r>
            <a:endParaRPr lang="de-DE" dirty="0">
              <a:latin typeface="Titillium" pitchFamily="2" charset="77"/>
            </a:endParaRPr>
          </a:p>
          <a:p>
            <a:endParaRPr lang="de-DE" dirty="0">
              <a:latin typeface="Titillium" pitchFamily="2" charset="77"/>
            </a:endParaRPr>
          </a:p>
          <a:p>
            <a:r>
              <a:rPr lang="de-DE" b="1" dirty="0">
                <a:latin typeface="Titillium" pitchFamily="2" charset="77"/>
              </a:rPr>
              <a:t>NÖ Flugdachförderung: </a:t>
            </a:r>
          </a:p>
          <a:p>
            <a:r>
              <a:rPr lang="de-DE" dirty="0">
                <a:latin typeface="Titillium" pitchFamily="2" charset="77"/>
                <a:hlinkClick r:id="rId5"/>
              </a:rPr>
              <a:t>https://www.noe.gv.at/noe/Energie/PV-Ueberdachung_Parkplaetze.html</a:t>
            </a:r>
            <a:endParaRPr lang="de-DE" dirty="0">
              <a:latin typeface="Titillium" pitchFamily="2" charset="77"/>
            </a:endParaRPr>
          </a:p>
          <a:p>
            <a:endParaRPr lang="de-DE" b="1" dirty="0">
              <a:latin typeface="Titillium" pitchFamily="2" charset="77"/>
            </a:endParaRPr>
          </a:p>
          <a:p>
            <a:r>
              <a:rPr lang="de-DE" b="1" dirty="0">
                <a:latin typeface="Titillium" pitchFamily="2" charset="77"/>
              </a:rPr>
              <a:t>Marktpreis und Marktprämie: </a:t>
            </a:r>
          </a:p>
          <a:p>
            <a:r>
              <a:rPr lang="de-DE" dirty="0">
                <a:latin typeface="Titillium" pitchFamily="2" charset="77"/>
                <a:hlinkClick r:id="rId6"/>
              </a:rPr>
              <a:t>https://www.dachgold.at/marktpreis-und-marktpraemie-was-ist-das-und-wo-liegt-der-unterschied/</a:t>
            </a:r>
            <a:endParaRPr lang="de-DE" dirty="0">
              <a:latin typeface="Titillium" pitchFamily="2" charset="77"/>
            </a:endParaRPr>
          </a:p>
          <a:p>
            <a:r>
              <a:rPr lang="de-DE" dirty="0">
                <a:latin typeface="Titillium" pitchFamily="2" charset="77"/>
                <a:hlinkClick r:id="rId7"/>
              </a:rPr>
              <a:t>https://www.oem-ag.at/de/marktpreis/</a:t>
            </a:r>
            <a:endParaRPr lang="de-DE" dirty="0">
              <a:latin typeface="Titillium" pitchFamily="2" charset="77"/>
            </a:endParaRPr>
          </a:p>
          <a:p>
            <a:r>
              <a:rPr lang="de-DE" dirty="0">
                <a:latin typeface="Titillium" pitchFamily="2" charset="77"/>
                <a:hlinkClick r:id="rId8"/>
              </a:rPr>
              <a:t>https://www.e-control.at/referenzmarktwert</a:t>
            </a:r>
            <a:endParaRPr lang="de-DE" dirty="0">
              <a:latin typeface="Titillium" pitchFamily="2" charset="77"/>
            </a:endParaRPr>
          </a:p>
          <a:p>
            <a:br>
              <a:rPr lang="de-DE" dirty="0">
                <a:latin typeface="Titillium" pitchFamily="2" charset="77"/>
              </a:rPr>
            </a:br>
            <a:endParaRPr lang="de-DE" dirty="0">
              <a:latin typeface="Titillium" pitchFamily="2" charset="77"/>
            </a:endParaRPr>
          </a:p>
          <a:p>
            <a:endParaRPr lang="de-DE" b="1" dirty="0">
              <a:latin typeface="Titillium" pitchFamily="2" charset="77"/>
            </a:endParaRPr>
          </a:p>
        </p:txBody>
      </p:sp>
    </p:spTree>
    <p:extLst>
      <p:ext uri="{BB962C8B-B14F-4D97-AF65-F5344CB8AC3E}">
        <p14:creationId xmlns:p14="http://schemas.microsoft.com/office/powerpoint/2010/main" val="164142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2904331" y="323795"/>
            <a:ext cx="6383338" cy="616364"/>
          </a:xfrm>
        </p:spPr>
        <p:txBody>
          <a:bodyPr>
            <a:noAutofit/>
          </a:bodyPr>
          <a:lstStyle/>
          <a:p>
            <a:r>
              <a:rPr lang="de-DE" dirty="0"/>
              <a:t>Weitere wichtige Links</a:t>
            </a:r>
          </a:p>
          <a:p>
            <a:r>
              <a:rPr lang="de-DE" sz="2800" dirty="0"/>
              <a:t> </a:t>
            </a:r>
          </a:p>
        </p:txBody>
      </p:sp>
      <p:sp>
        <p:nvSpPr>
          <p:cNvPr id="3" name="Textfeld 2">
            <a:extLst>
              <a:ext uri="{FF2B5EF4-FFF2-40B4-BE49-F238E27FC236}">
                <a16:creationId xmlns:a16="http://schemas.microsoft.com/office/drawing/2014/main" id="{CB784AB3-36EB-4441-9EA8-0016013AB745}"/>
              </a:ext>
            </a:extLst>
          </p:cNvPr>
          <p:cNvSpPr txBox="1"/>
          <p:nvPr/>
        </p:nvSpPr>
        <p:spPr>
          <a:xfrm>
            <a:off x="1182709" y="1197735"/>
            <a:ext cx="9826581" cy="3970318"/>
          </a:xfrm>
          <a:prstGeom prst="rect">
            <a:avLst/>
          </a:prstGeom>
          <a:noFill/>
        </p:spPr>
        <p:txBody>
          <a:bodyPr wrap="square" rtlCol="0">
            <a:spAutoFit/>
          </a:bodyPr>
          <a:lstStyle/>
          <a:p>
            <a:r>
              <a:rPr lang="de-DE" b="1" dirty="0">
                <a:latin typeface="Titillium" pitchFamily="2" charset="77"/>
              </a:rPr>
              <a:t>Förderungen:</a:t>
            </a:r>
          </a:p>
          <a:p>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forderungen</a:t>
            </a:r>
            <a:r>
              <a:rPr lang="de-DE" dirty="0">
                <a:latin typeface="Titillium" pitchFamily="2" charset="77"/>
              </a:rPr>
              <a:t>/ (Allgemein)</a:t>
            </a:r>
            <a:br>
              <a:rPr lang="de-DE" b="1" dirty="0">
                <a:latin typeface="Titillium" pitchFamily="2" charset="77"/>
              </a:rPr>
            </a:br>
            <a:endParaRPr lang="de-DE" b="1" dirty="0">
              <a:latin typeface="Titillium" pitchFamily="2" charset="77"/>
            </a:endParaRPr>
          </a:p>
          <a:p>
            <a:r>
              <a:rPr lang="de-DE" b="1" dirty="0">
                <a:latin typeface="Titillium" pitchFamily="2" charset="77"/>
              </a:rPr>
              <a:t>Bundesland spezifisch:</a:t>
            </a:r>
          </a:p>
          <a:p>
            <a:r>
              <a:rPr lang="de-DE" b="1" dirty="0">
                <a:latin typeface="Titillium" pitchFamily="2" charset="77"/>
              </a:rPr>
              <a:t>- Steiermark: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forderungen</a:t>
            </a:r>
            <a:r>
              <a:rPr lang="de-DE" dirty="0">
                <a:latin typeface="Titillium" pitchFamily="2" charset="77"/>
              </a:rPr>
              <a:t>/</a:t>
            </a:r>
            <a:r>
              <a:rPr lang="de-DE" dirty="0" err="1">
                <a:latin typeface="Titillium" pitchFamily="2" charset="77"/>
              </a:rPr>
              <a:t>steiermark</a:t>
            </a:r>
            <a:r>
              <a:rPr lang="de-DE" dirty="0">
                <a:latin typeface="Titillium" pitchFamily="2" charset="77"/>
              </a:rPr>
              <a:t>/</a:t>
            </a:r>
          </a:p>
          <a:p>
            <a:r>
              <a:rPr lang="de-DE" b="1" dirty="0">
                <a:latin typeface="Titillium" pitchFamily="2" charset="77"/>
              </a:rPr>
              <a:t>- Niederösterreich: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forderungen</a:t>
            </a:r>
            <a:r>
              <a:rPr lang="de-DE" dirty="0">
                <a:latin typeface="Titillium" pitchFamily="2" charset="77"/>
              </a:rPr>
              <a:t>/niederosterreich/</a:t>
            </a:r>
          </a:p>
          <a:p>
            <a:r>
              <a:rPr lang="de-DE" b="1" dirty="0">
                <a:latin typeface="Titillium" pitchFamily="2" charset="77"/>
              </a:rPr>
              <a:t>- Oberösterreich: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forderungen</a:t>
            </a:r>
            <a:r>
              <a:rPr lang="de-DE" dirty="0">
                <a:latin typeface="Titillium" pitchFamily="2" charset="77"/>
              </a:rPr>
              <a:t>/oberosterreich/</a:t>
            </a:r>
          </a:p>
          <a:p>
            <a:r>
              <a:rPr lang="de-DE" b="1" dirty="0">
                <a:latin typeface="Titillium" pitchFamily="2" charset="77"/>
              </a:rPr>
              <a:t>- Wien: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forderungen</a:t>
            </a:r>
            <a:r>
              <a:rPr lang="de-DE" dirty="0">
                <a:latin typeface="Titillium" pitchFamily="2" charset="77"/>
              </a:rPr>
              <a:t>/</a:t>
            </a:r>
            <a:r>
              <a:rPr lang="de-DE" dirty="0" err="1">
                <a:latin typeface="Titillium" pitchFamily="2" charset="77"/>
              </a:rPr>
              <a:t>wien</a:t>
            </a:r>
            <a:r>
              <a:rPr lang="de-DE" dirty="0">
                <a:latin typeface="Titillium" pitchFamily="2" charset="77"/>
              </a:rPr>
              <a:t>/</a:t>
            </a:r>
          </a:p>
          <a:p>
            <a:br>
              <a:rPr lang="de-DE" b="1" dirty="0">
                <a:latin typeface="Titillium" pitchFamily="2" charset="77"/>
              </a:rPr>
            </a:br>
            <a:endParaRPr lang="de-DE" b="1" dirty="0">
              <a:latin typeface="Titillium" pitchFamily="2" charset="77"/>
            </a:endParaRPr>
          </a:p>
          <a:p>
            <a:r>
              <a:rPr lang="de-DE" b="1" dirty="0">
                <a:latin typeface="Titillium" pitchFamily="2" charset="77"/>
              </a:rPr>
              <a:t>Stromspeicherförderung-Wien:</a:t>
            </a:r>
          </a:p>
          <a:p>
            <a:r>
              <a:rPr lang="de-DE" dirty="0">
                <a:latin typeface="Titillium" pitchFamily="2" charset="77"/>
              </a:rPr>
              <a:t>https://</a:t>
            </a:r>
            <a:r>
              <a:rPr lang="de-DE" dirty="0" err="1">
                <a:latin typeface="Titillium" pitchFamily="2" charset="77"/>
              </a:rPr>
              <a:t>www.umweltfoerderung.at</a:t>
            </a:r>
            <a:r>
              <a:rPr lang="de-DE" dirty="0">
                <a:latin typeface="Titillium" pitchFamily="2" charset="77"/>
              </a:rPr>
              <a:t>/</a:t>
            </a:r>
            <a:r>
              <a:rPr lang="de-DE" dirty="0" err="1">
                <a:latin typeface="Titillium" pitchFamily="2" charset="77"/>
              </a:rPr>
              <a:t>privatpersonen</a:t>
            </a:r>
            <a:r>
              <a:rPr lang="de-DE" dirty="0">
                <a:latin typeface="Titillium" pitchFamily="2" charset="77"/>
              </a:rPr>
              <a:t>/</a:t>
            </a:r>
            <a:r>
              <a:rPr lang="de-DE" dirty="0" err="1">
                <a:latin typeface="Titillium" pitchFamily="2" charset="77"/>
              </a:rPr>
              <a:t>landesfoerderung</a:t>
            </a:r>
            <a:r>
              <a:rPr lang="de-DE" dirty="0">
                <a:latin typeface="Titillium" pitchFamily="2" charset="77"/>
              </a:rPr>
              <a:t>-</a:t>
            </a:r>
            <a:r>
              <a:rPr lang="de-DE" dirty="0" err="1">
                <a:latin typeface="Titillium" pitchFamily="2" charset="77"/>
              </a:rPr>
              <a:t>stationaere</a:t>
            </a:r>
            <a:r>
              <a:rPr lang="de-DE" dirty="0">
                <a:latin typeface="Titillium" pitchFamily="2" charset="77"/>
              </a:rPr>
              <a:t>-stromspeicher-</a:t>
            </a:r>
            <a:r>
              <a:rPr lang="de-DE" dirty="0" err="1">
                <a:latin typeface="Titillium" pitchFamily="2" charset="77"/>
              </a:rPr>
              <a:t>wien.html</a:t>
            </a:r>
            <a:endParaRPr lang="de-DE" dirty="0">
              <a:latin typeface="Titillium" pitchFamily="2" charset="77"/>
            </a:endParaRPr>
          </a:p>
          <a:p>
            <a:endParaRPr lang="de-DE" b="1" dirty="0">
              <a:latin typeface="Titillium" pitchFamily="2" charset="77"/>
            </a:endParaRPr>
          </a:p>
        </p:txBody>
      </p:sp>
    </p:spTree>
    <p:extLst>
      <p:ext uri="{BB962C8B-B14F-4D97-AF65-F5344CB8AC3E}">
        <p14:creationId xmlns:p14="http://schemas.microsoft.com/office/powerpoint/2010/main" val="1867018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2904331" y="323795"/>
            <a:ext cx="6383338" cy="616364"/>
          </a:xfrm>
        </p:spPr>
        <p:txBody>
          <a:bodyPr>
            <a:noAutofit/>
          </a:bodyPr>
          <a:lstStyle/>
          <a:p>
            <a:r>
              <a:rPr lang="de-DE" dirty="0"/>
              <a:t>Weitere wichtige Links</a:t>
            </a:r>
          </a:p>
          <a:p>
            <a:r>
              <a:rPr lang="de-DE" sz="2800" dirty="0"/>
              <a:t> </a:t>
            </a:r>
          </a:p>
        </p:txBody>
      </p:sp>
      <p:sp>
        <p:nvSpPr>
          <p:cNvPr id="3" name="Textfeld 2">
            <a:extLst>
              <a:ext uri="{FF2B5EF4-FFF2-40B4-BE49-F238E27FC236}">
                <a16:creationId xmlns:a16="http://schemas.microsoft.com/office/drawing/2014/main" id="{CB784AB3-36EB-4441-9EA8-0016013AB745}"/>
              </a:ext>
            </a:extLst>
          </p:cNvPr>
          <p:cNvSpPr txBox="1"/>
          <p:nvPr/>
        </p:nvSpPr>
        <p:spPr>
          <a:xfrm>
            <a:off x="1279691" y="631977"/>
            <a:ext cx="9826581" cy="5355312"/>
          </a:xfrm>
          <a:prstGeom prst="rect">
            <a:avLst/>
          </a:prstGeom>
          <a:noFill/>
        </p:spPr>
        <p:txBody>
          <a:bodyPr wrap="square" rtlCol="0">
            <a:spAutoFit/>
          </a:bodyPr>
          <a:lstStyle/>
          <a:p>
            <a:r>
              <a:rPr lang="de-DE" b="1" dirty="0">
                <a:latin typeface="Titillium" pitchFamily="2" charset="77"/>
              </a:rPr>
              <a:t>Rechtliches:</a:t>
            </a:r>
          </a:p>
          <a:p>
            <a:r>
              <a:rPr lang="de-DE" b="1" dirty="0">
                <a:latin typeface="Titillium" pitchFamily="2" charset="77"/>
              </a:rPr>
              <a:t>- Steuerleitfaden: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wp</a:t>
            </a:r>
            <a:r>
              <a:rPr lang="de-DE" dirty="0">
                <a:latin typeface="Titillium" pitchFamily="2" charset="77"/>
              </a:rPr>
              <a:t>-content/</a:t>
            </a:r>
            <a:r>
              <a:rPr lang="de-DE" dirty="0" err="1">
                <a:latin typeface="Titillium" pitchFamily="2" charset="77"/>
              </a:rPr>
              <a:t>uploads</a:t>
            </a:r>
            <a:r>
              <a:rPr lang="de-DE" dirty="0">
                <a:latin typeface="Titillium" pitchFamily="2" charset="77"/>
              </a:rPr>
              <a:t>/2022-Steuerleitfaden-Auflage_4.pdf</a:t>
            </a:r>
          </a:p>
          <a:p>
            <a:r>
              <a:rPr lang="de-DE" b="1" dirty="0">
                <a:latin typeface="Titillium" pitchFamily="2" charset="77"/>
              </a:rPr>
              <a:t>- Rechtlicher Rahmen: </a:t>
            </a:r>
            <a:r>
              <a:rPr lang="de-DE" dirty="0">
                <a:latin typeface="Titillium" pitchFamily="2" charset="77"/>
              </a:rPr>
              <a:t>https://</a:t>
            </a:r>
            <a:r>
              <a:rPr lang="de-DE" dirty="0" err="1">
                <a:latin typeface="Titillium" pitchFamily="2" charset="77"/>
              </a:rPr>
              <a:t>pvaustria.at</a:t>
            </a:r>
            <a:r>
              <a:rPr lang="de-DE" dirty="0">
                <a:latin typeface="Titillium" pitchFamily="2" charset="77"/>
              </a:rPr>
              <a:t>/rechtlicher-rahmen/</a:t>
            </a:r>
          </a:p>
          <a:p>
            <a:r>
              <a:rPr lang="de-DE" b="1" dirty="0">
                <a:latin typeface="Titillium" pitchFamily="2" charset="77"/>
              </a:rPr>
              <a:t>- Netzzutrittsentgelt: </a:t>
            </a:r>
            <a:r>
              <a:rPr lang="de-DE" dirty="0">
                <a:latin typeface="Titillium" pitchFamily="2" charset="77"/>
              </a:rPr>
              <a:t>https://</a:t>
            </a:r>
            <a:r>
              <a:rPr lang="de-DE" dirty="0" err="1">
                <a:latin typeface="Titillium" pitchFamily="2" charset="77"/>
              </a:rPr>
              <a:t>pvaustria.at</a:t>
            </a:r>
            <a:r>
              <a:rPr lang="de-DE" dirty="0">
                <a:latin typeface="Titillium" pitchFamily="2" charset="77"/>
              </a:rPr>
              <a:t>/</a:t>
            </a:r>
            <a:r>
              <a:rPr lang="de-DE" dirty="0" err="1">
                <a:latin typeface="Titillium" pitchFamily="2" charset="77"/>
              </a:rPr>
              <a:t>wp</a:t>
            </a:r>
            <a:r>
              <a:rPr lang="de-DE" dirty="0">
                <a:latin typeface="Titillium" pitchFamily="2" charset="77"/>
              </a:rPr>
              <a:t>-content/</a:t>
            </a:r>
            <a:r>
              <a:rPr lang="de-DE" dirty="0" err="1">
                <a:latin typeface="Titillium" pitchFamily="2" charset="77"/>
              </a:rPr>
              <a:t>uploads</a:t>
            </a:r>
            <a:r>
              <a:rPr lang="de-DE" dirty="0">
                <a:latin typeface="Titillium" pitchFamily="2" charset="77"/>
              </a:rPr>
              <a:t>/2022-01-10-ECA_Leitfaden_Netzanschluss_-V_1-0-original.pdf</a:t>
            </a:r>
          </a:p>
          <a:p>
            <a:endParaRPr lang="de-DE" b="1" dirty="0">
              <a:latin typeface="Titillium" pitchFamily="2" charset="77"/>
            </a:endParaRPr>
          </a:p>
          <a:p>
            <a:r>
              <a:rPr lang="de-DE" b="1" dirty="0">
                <a:latin typeface="Titillium" pitchFamily="2" charset="77"/>
              </a:rPr>
              <a:t>Unsere Seiten:</a:t>
            </a:r>
          </a:p>
          <a:p>
            <a:r>
              <a:rPr lang="de-DE" b="1" dirty="0">
                <a:latin typeface="Titillium" pitchFamily="2" charset="77"/>
              </a:rPr>
              <a:t>- </a:t>
            </a:r>
            <a:r>
              <a:rPr lang="de-DE" dirty="0">
                <a:latin typeface="Titillium" pitchFamily="2" charset="77"/>
              </a:rPr>
              <a:t>https://</a:t>
            </a:r>
            <a:r>
              <a:rPr lang="de-DE" dirty="0" err="1">
                <a:latin typeface="Titillium" pitchFamily="2" charset="77"/>
              </a:rPr>
              <a:t>www.dachgold.at</a:t>
            </a:r>
            <a:r>
              <a:rPr lang="de-DE" dirty="0">
                <a:latin typeface="Titillium" pitchFamily="2" charset="77"/>
              </a:rPr>
              <a:t>/</a:t>
            </a:r>
          </a:p>
          <a:p>
            <a:r>
              <a:rPr lang="de-DE" b="1" dirty="0">
                <a:latin typeface="Titillium" pitchFamily="2" charset="77"/>
              </a:rPr>
              <a:t>- </a:t>
            </a:r>
            <a:r>
              <a:rPr lang="de-DE" dirty="0">
                <a:latin typeface="Titillium" pitchFamily="2" charset="77"/>
              </a:rPr>
              <a:t>https://</a:t>
            </a:r>
            <a:r>
              <a:rPr lang="de-DE" dirty="0" err="1">
                <a:latin typeface="Titillium" pitchFamily="2" charset="77"/>
              </a:rPr>
              <a:t>www.tausendundeindach.at</a:t>
            </a:r>
            <a:r>
              <a:rPr lang="de-DE" dirty="0">
                <a:latin typeface="Titillium" pitchFamily="2" charset="77"/>
              </a:rPr>
              <a:t>/</a:t>
            </a:r>
          </a:p>
          <a:p>
            <a:endParaRPr lang="de-DE" b="1" dirty="0">
              <a:latin typeface="Titillium" pitchFamily="2" charset="77"/>
            </a:endParaRPr>
          </a:p>
          <a:p>
            <a:r>
              <a:rPr lang="de-DE" b="1" dirty="0">
                <a:latin typeface="Titillium" pitchFamily="2" charset="77"/>
              </a:rPr>
              <a:t>Überprüfen Sie das Photovoltaik-Potential Ihres Daches in wenigen Sekunden:</a:t>
            </a:r>
          </a:p>
          <a:p>
            <a:r>
              <a:rPr lang="de-DE" dirty="0">
                <a:latin typeface="Titillium" pitchFamily="2" charset="77"/>
              </a:rPr>
              <a:t>https://</a:t>
            </a:r>
            <a:r>
              <a:rPr lang="de-DE" dirty="0" err="1">
                <a:latin typeface="Titillium" pitchFamily="2" charset="77"/>
              </a:rPr>
              <a:t>www.flachdachchecker.at</a:t>
            </a:r>
            <a:r>
              <a:rPr lang="de-DE" dirty="0">
                <a:latin typeface="Titillium" pitchFamily="2" charset="77"/>
              </a:rPr>
              <a:t>/</a:t>
            </a:r>
          </a:p>
          <a:p>
            <a:endParaRPr lang="de-DE" b="1" dirty="0">
              <a:latin typeface="Titillium" pitchFamily="2" charset="77"/>
            </a:endParaRPr>
          </a:p>
          <a:p>
            <a:r>
              <a:rPr lang="de-DE" b="1" dirty="0">
                <a:latin typeface="Titillium" pitchFamily="2" charset="77"/>
              </a:rPr>
              <a:t>Unser Tool für die Wirtschaftlichkeitsberechnung von Photovoltaikanlagen:</a:t>
            </a:r>
          </a:p>
          <a:p>
            <a:r>
              <a:rPr lang="de-DE" dirty="0">
                <a:latin typeface="Titillium" pitchFamily="2" charset="77"/>
              </a:rPr>
              <a:t>https://</a:t>
            </a:r>
            <a:r>
              <a:rPr lang="de-DE" dirty="0" err="1">
                <a:latin typeface="Titillium" pitchFamily="2" charset="77"/>
              </a:rPr>
              <a:t>www.gestehungskostenrechner.com</a:t>
            </a:r>
            <a:r>
              <a:rPr lang="de-DE" dirty="0">
                <a:latin typeface="Titillium" pitchFamily="2" charset="77"/>
              </a:rPr>
              <a:t>/</a:t>
            </a:r>
          </a:p>
          <a:p>
            <a:endParaRPr lang="de-DE" b="1" dirty="0">
              <a:latin typeface="Titillium" pitchFamily="2" charset="77"/>
            </a:endParaRPr>
          </a:p>
          <a:p>
            <a:r>
              <a:rPr lang="de-DE" b="1" dirty="0">
                <a:latin typeface="Titillium" pitchFamily="2" charset="77"/>
              </a:rPr>
              <a:t>Anmeldung zum GRATIS Quick-Check:</a:t>
            </a:r>
          </a:p>
          <a:p>
            <a:r>
              <a:rPr lang="de-DE" dirty="0">
                <a:latin typeface="Titillium" pitchFamily="2" charset="77"/>
                <a:hlinkClick r:id="rId2"/>
              </a:rPr>
              <a:t>https://www.tausendundeindach.at/photovoltaik-quick-check/</a:t>
            </a:r>
            <a:endParaRPr lang="de-DE" dirty="0">
              <a:latin typeface="Titillium" pitchFamily="2" charset="77"/>
            </a:endParaRPr>
          </a:p>
          <a:p>
            <a:endParaRPr lang="de-DE" dirty="0">
              <a:latin typeface="Titillium" pitchFamily="2" charset="77"/>
            </a:endParaRPr>
          </a:p>
        </p:txBody>
      </p:sp>
    </p:spTree>
    <p:extLst>
      <p:ext uri="{BB962C8B-B14F-4D97-AF65-F5344CB8AC3E}">
        <p14:creationId xmlns:p14="http://schemas.microsoft.com/office/powerpoint/2010/main" val="162758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Nahaufnahme eines Schlüssels und eines Schlüssellochs">
            <a:extLst>
              <a:ext uri="{FF2B5EF4-FFF2-40B4-BE49-F238E27FC236}">
                <a16:creationId xmlns:a16="http://schemas.microsoft.com/office/drawing/2014/main" id="{C0D5900B-AB00-9FEA-8EC6-3BA2A67612D0}"/>
              </a:ext>
            </a:extLst>
          </p:cNvPr>
          <p:cNvPicPr>
            <a:picLocks noChangeAspect="1"/>
          </p:cNvPicPr>
          <p:nvPr/>
        </p:nvPicPr>
        <p:blipFill rotWithShape="1">
          <a:blip r:embed="rId3"/>
          <a:srcRect l="15944"/>
          <a:stretch/>
        </p:blipFill>
        <p:spPr>
          <a:xfrm>
            <a:off x="3523488" y="10"/>
            <a:ext cx="8668512" cy="6857990"/>
          </a:xfrm>
          <a:prstGeom prst="rect">
            <a:avLst/>
          </a:prstGeom>
        </p:spPr>
      </p:pic>
      <p:sp>
        <p:nvSpPr>
          <p:cNvPr id="6" name="Textfeld 5"/>
          <p:cNvSpPr txBox="1"/>
          <p:nvPr/>
        </p:nvSpPr>
        <p:spPr>
          <a:xfrm>
            <a:off x="477980" y="1122363"/>
            <a:ext cx="8668512" cy="3204134"/>
          </a:xfrm>
          <a:prstGeom prst="rect">
            <a:avLst/>
          </a:prstGeom>
        </p:spPr>
        <p:txBody>
          <a:bodyPr vert="horz" lIns="91440" tIns="45720" rIns="91440" bIns="45720" rtlCol="0" anchor="b">
            <a:normAutofit fontScale="92500" lnSpcReduction="10000"/>
          </a:bodyPr>
          <a:lstStyle/>
          <a:p>
            <a:pPr>
              <a:lnSpc>
                <a:spcPct val="150000"/>
              </a:lnSpc>
              <a:spcBef>
                <a:spcPct val="0"/>
              </a:spcBef>
              <a:spcAft>
                <a:spcPts val="600"/>
              </a:spcAft>
            </a:pPr>
            <a:r>
              <a:rPr lang="en-US" sz="4100" dirty="0">
                <a:solidFill>
                  <a:schemeClr val="bg1"/>
                </a:solidFill>
                <a:highlight>
                  <a:srgbClr val="E7027E"/>
                </a:highlight>
                <a:latin typeface="+mj-lt"/>
                <a:ea typeface="+mj-ea"/>
                <a:cs typeface="+mj-cs"/>
              </a:rPr>
              <a:t>Der </a:t>
            </a:r>
            <a:r>
              <a:rPr lang="en-US" sz="4100" dirty="0" err="1">
                <a:solidFill>
                  <a:schemeClr val="bg1"/>
                </a:solidFill>
                <a:highlight>
                  <a:srgbClr val="E7027E"/>
                </a:highlight>
                <a:latin typeface="+mj-lt"/>
                <a:ea typeface="+mj-ea"/>
                <a:cs typeface="+mj-cs"/>
              </a:rPr>
              <a:t>Schlüssel</a:t>
            </a:r>
            <a:r>
              <a:rPr lang="en-US" sz="4100" dirty="0">
                <a:solidFill>
                  <a:schemeClr val="bg1"/>
                </a:solidFill>
                <a:highlight>
                  <a:srgbClr val="E7027E"/>
                </a:highlight>
                <a:latin typeface="+mj-lt"/>
                <a:ea typeface="+mj-ea"/>
                <a:cs typeface="+mj-cs"/>
              </a:rPr>
              <a:t>  </a:t>
            </a:r>
          </a:p>
          <a:p>
            <a:pPr>
              <a:lnSpc>
                <a:spcPct val="150000"/>
              </a:lnSpc>
              <a:spcBef>
                <a:spcPct val="0"/>
              </a:spcBef>
              <a:spcAft>
                <a:spcPts val="600"/>
              </a:spcAft>
            </a:pPr>
            <a:endParaRPr lang="en-US" sz="4100" dirty="0">
              <a:solidFill>
                <a:schemeClr val="bg1"/>
              </a:solidFill>
              <a:highlight>
                <a:srgbClr val="E7027E"/>
              </a:highlight>
              <a:latin typeface="+mj-lt"/>
              <a:ea typeface="+mj-ea"/>
              <a:cs typeface="+mj-cs"/>
            </a:endParaRPr>
          </a:p>
          <a:p>
            <a:pPr>
              <a:lnSpc>
                <a:spcPct val="90000"/>
              </a:lnSpc>
              <a:spcBef>
                <a:spcPct val="0"/>
              </a:spcBef>
              <a:spcAft>
                <a:spcPts val="600"/>
              </a:spcAft>
            </a:pPr>
            <a:r>
              <a:rPr lang="en-US" sz="4100" b="1" dirty="0">
                <a:solidFill>
                  <a:schemeClr val="bg1"/>
                </a:solidFill>
                <a:highlight>
                  <a:srgbClr val="E7027E"/>
                </a:highlight>
                <a:latin typeface="+mj-lt"/>
                <a:ea typeface="+mj-ea"/>
                <a:cs typeface="+mj-cs"/>
              </a:rPr>
              <a:t>LCOE </a:t>
            </a:r>
            <a:r>
              <a:rPr lang="en-US" sz="4100" b="1" dirty="0" err="1">
                <a:solidFill>
                  <a:schemeClr val="bg1"/>
                </a:solidFill>
                <a:highlight>
                  <a:srgbClr val="E7027E"/>
                </a:highlight>
                <a:latin typeface="+mj-lt"/>
                <a:ea typeface="+mj-ea"/>
                <a:cs typeface="+mj-cs"/>
              </a:rPr>
              <a:t>statt</a:t>
            </a:r>
            <a:r>
              <a:rPr lang="en-US" sz="4100" b="1" dirty="0">
                <a:solidFill>
                  <a:schemeClr val="bg1"/>
                </a:solidFill>
                <a:highlight>
                  <a:srgbClr val="E7027E"/>
                </a:highlight>
                <a:latin typeface="+mj-lt"/>
                <a:ea typeface="+mj-ea"/>
                <a:cs typeface="+mj-cs"/>
              </a:rPr>
              <a:t> ROI</a:t>
            </a:r>
          </a:p>
          <a:p>
            <a:pPr>
              <a:lnSpc>
                <a:spcPct val="150000"/>
              </a:lnSpc>
              <a:spcBef>
                <a:spcPct val="0"/>
              </a:spcBef>
              <a:spcAft>
                <a:spcPts val="600"/>
              </a:spcAft>
            </a:pPr>
            <a:r>
              <a:rPr lang="en-US" sz="4100" dirty="0">
                <a:solidFill>
                  <a:schemeClr val="bg1"/>
                </a:solidFill>
                <a:highlight>
                  <a:srgbClr val="E7027E"/>
                </a:highlight>
                <a:latin typeface="+mj-lt"/>
                <a:ea typeface="+mj-ea"/>
                <a:cs typeface="+mj-cs"/>
              </a:rPr>
              <a:t>Oder: Tod der </a:t>
            </a:r>
            <a:r>
              <a:rPr lang="en-US" sz="4100" dirty="0" err="1">
                <a:solidFill>
                  <a:schemeClr val="bg1"/>
                </a:solidFill>
                <a:highlight>
                  <a:srgbClr val="E7027E"/>
                </a:highlight>
                <a:latin typeface="+mj-lt"/>
                <a:ea typeface="+mj-ea"/>
                <a:cs typeface="+mj-cs"/>
              </a:rPr>
              <a:t>Amortisationszeit</a:t>
            </a:r>
            <a:endParaRPr lang="en-US" sz="4100" dirty="0">
              <a:solidFill>
                <a:schemeClr val="bg1"/>
              </a:solidFill>
              <a:highlight>
                <a:srgbClr val="E7027E"/>
              </a:highlight>
              <a:latin typeface="+mj-lt"/>
              <a:ea typeface="+mj-ea"/>
              <a:cs typeface="+mj-cs"/>
            </a:endParaRPr>
          </a:p>
        </p:txBody>
      </p:sp>
      <p:sp>
        <p:nvSpPr>
          <p:cNvPr id="5" name="Textfeld 4"/>
          <p:cNvSpPr txBox="1"/>
          <p:nvPr/>
        </p:nvSpPr>
        <p:spPr>
          <a:xfrm>
            <a:off x="1486787" y="3152788"/>
            <a:ext cx="184731" cy="461665"/>
          </a:xfrm>
          <a:prstGeom prst="rect">
            <a:avLst/>
          </a:prstGeom>
          <a:noFill/>
        </p:spPr>
        <p:txBody>
          <a:bodyPr wrap="none" rtlCol="0">
            <a:spAutoFit/>
          </a:bodyPr>
          <a:lstStyle/>
          <a:p>
            <a:endParaRPr lang="de-DE" sz="2400" dirty="0"/>
          </a:p>
        </p:txBody>
      </p:sp>
    </p:spTree>
    <p:extLst>
      <p:ext uri="{BB962C8B-B14F-4D97-AF65-F5344CB8AC3E}">
        <p14:creationId xmlns:p14="http://schemas.microsoft.com/office/powerpoint/2010/main" val="36882347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xmlns:p14="http://schemas.microsoft.com/office/powerpoint/2010/main" spd="slow">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p:cNvSpPr txBox="1">
            <a:spLocks noGrp="1"/>
          </p:cNvSpPr>
          <p:nvPr>
            <p:ph type="ctrTitle"/>
          </p:nvPr>
        </p:nvSpPr>
        <p:spPr>
          <a:xfrm>
            <a:off x="914400" y="858616"/>
            <a:ext cx="10363200" cy="4081117"/>
          </a:xfrm>
          <a:prstGeom prst="rect">
            <a:avLst/>
          </a:prstGeom>
          <a:noFill/>
        </p:spPr>
        <p:txBody>
          <a:bodyPr wrap="square" rtlCol="0">
            <a:spAutoFit/>
          </a:bodyPr>
          <a:lstStyle/>
          <a:p>
            <a:r>
              <a:rPr lang="de-DE" sz="7200" dirty="0">
                <a:solidFill>
                  <a:srgbClr val="E6007F"/>
                </a:solidFill>
                <a:latin typeface="Titillium" charset="0"/>
                <a:ea typeface="Titillium" charset="0"/>
                <a:cs typeface="Titillium" charset="0"/>
              </a:rPr>
              <a:t>Photovoltaik war mal die teuerste und ist nun die günstigste Form der Stromgewinnung!</a:t>
            </a:r>
          </a:p>
        </p:txBody>
      </p:sp>
    </p:spTree>
    <p:extLst>
      <p:ext uri="{BB962C8B-B14F-4D97-AF65-F5344CB8AC3E}">
        <p14:creationId xmlns:p14="http://schemas.microsoft.com/office/powerpoint/2010/main" val="15018129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2898</Words>
  <Application>Microsoft Macintosh PowerPoint</Application>
  <PresentationFormat>Breitbild</PresentationFormat>
  <Paragraphs>461</Paragraphs>
  <Slides>77</Slides>
  <Notes>31</Notes>
  <HiddenSlides>16</HiddenSlides>
  <MMClips>1</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77</vt:i4>
      </vt:variant>
    </vt:vector>
  </HeadingPairs>
  <TitlesOfParts>
    <vt:vector size="88" baseType="lpstr">
      <vt:lpstr>Arial</vt:lpstr>
      <vt:lpstr>Avenir Book</vt:lpstr>
      <vt:lpstr>Calibri</vt:lpstr>
      <vt:lpstr>Calibri </vt:lpstr>
      <vt:lpstr>Calibri Light</vt:lpstr>
      <vt:lpstr>Franklin Gothic Medium</vt:lpstr>
      <vt:lpstr>Franklin Gothic Medium (Body)</vt:lpstr>
      <vt:lpstr>LocalFont2</vt:lpstr>
      <vt:lpstr>Titillium</vt:lpstr>
      <vt:lpstr>WienerMelange</vt:lpstr>
      <vt:lpstr>Office-Design</vt:lpstr>
      <vt:lpstr>PowerPoint-Präsentation</vt:lpstr>
      <vt:lpstr>PowerPoint-Präsentation</vt:lpstr>
      <vt:lpstr>PowerPoint-Präsentation</vt:lpstr>
      <vt:lpstr>DER ONE-STOP-SHOP FÜR UNTERNEHMEN MIT HOHEN ENERGIE-ZIELEN</vt:lpstr>
      <vt:lpstr>PowerPoint-Präsentation</vt:lpstr>
      <vt:lpstr>PowerPoint-Präsentation</vt:lpstr>
      <vt:lpstr>Photovoltaik günstigste Energiequelle? Wie das?</vt:lpstr>
      <vt:lpstr>PowerPoint-Präsentation</vt:lpstr>
      <vt:lpstr>Photovoltaik war mal die teuerste und ist nun die günstigste Form der Stromgewinnung!</vt:lpstr>
      <vt:lpstr>Wie viel zahlen Sie derzeit für Ihren Strom? </vt:lpstr>
      <vt:lpstr>Strompreisentwicklung </vt:lpstr>
      <vt:lpstr>PowerPoint-Präsentation</vt:lpstr>
      <vt:lpstr>PowerPoint-Präsentation</vt:lpstr>
      <vt:lpstr>PowerPoint-Präsentation</vt:lpstr>
      <vt:lpstr>PowerPoint-Präsentation</vt:lpstr>
      <vt:lpstr>PowerPoint-Präsentation</vt:lpstr>
      <vt:lpstr>Marktpreis steigt wieder leicht</vt:lpstr>
      <vt:lpstr>Vermarktungsmöglichkeiten im Überblick</vt:lpstr>
      <vt:lpstr>Faustregeln für die Vermarktung</vt:lpstr>
      <vt:lpstr>Vermarktung über EVUs</vt:lpstr>
      <vt:lpstr>Vermarktung über EEG, GEA, BEG</vt:lpstr>
      <vt:lpstr>Das sind die derzeitigen Headlines </vt:lpstr>
      <vt:lpstr>PowerPoint-Präsentation</vt:lpstr>
      <vt:lpstr>Derzeitige Strompreise (variabel günstiger)</vt:lpstr>
      <vt:lpstr>PowerPoint-Präsentation</vt:lpstr>
      <vt:lpstr>Futures– Stand Nov. 2023 15-18 ct/kWh im Einkauf 2025</vt:lpstr>
      <vt:lpstr>Futures Stand April 2024 </vt:lpstr>
      <vt:lpstr>Futures Stand Juni 2024 9-10 ct/kWh im Einkauf 2025</vt:lpstr>
      <vt:lpstr>Futures Stand August 2024 9-10 ct/kWh im Einkauf 2025</vt:lpstr>
      <vt:lpstr>PowerPoint-Präsentation</vt:lpstr>
      <vt:lpstr>PowerPoint-Präsentation</vt:lpstr>
      <vt:lpstr>EAG + AWS Prämie + Energiekrise haben Boom ausgelöst</vt:lpstr>
      <vt:lpstr>EAG – Erneuerbaren Ausbau Gesetz </vt:lpstr>
      <vt:lpstr>Das neue Fördersystem im Überblick </vt:lpstr>
      <vt:lpstr>PowerPoint-Präsentation</vt:lpstr>
      <vt:lpstr>PowerPoint-Präsentation</vt:lpstr>
      <vt:lpstr>PowerPoint-Präsentation</vt:lpstr>
      <vt:lpstr>3 Begriffe müssen Sie unterscheiden</vt:lpstr>
      <vt:lpstr>Referenzmarktpreis jährlich</vt:lpstr>
      <vt:lpstr>Referenzmarktpreis monatlich</vt:lpstr>
      <vt:lpstr>Die Berechnung des Marktpreises (I)</vt:lpstr>
      <vt:lpstr>Die Berechnung des Marktpreises (II)</vt:lpstr>
      <vt:lpstr>Beispielrechnung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Attraktive Wien Förderung</vt:lpstr>
      <vt:lpstr>Flugdach/Carportförderung ebenfalls sehr attraktiv in den Bundesländern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Überblick aller Bundes- und Landesförderungen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Tausendundein Dach</dc:title>
  <dc:creator>Cornelia Daniel</dc:creator>
  <cp:lastModifiedBy>cornelia.daniel</cp:lastModifiedBy>
  <cp:revision>401</cp:revision>
  <cp:lastPrinted>2019-11-13T16:53:50Z</cp:lastPrinted>
  <dcterms:created xsi:type="dcterms:W3CDTF">2017-04-07T08:52:53Z</dcterms:created>
  <dcterms:modified xsi:type="dcterms:W3CDTF">2024-08-26T20:48:18Z</dcterms:modified>
</cp:coreProperties>
</file>